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21" r:id="rId5"/>
    <p:sldId id="3337" r:id="rId6"/>
    <p:sldId id="3391" r:id="rId7"/>
    <p:sldId id="3390" r:id="rId8"/>
    <p:sldId id="3387" r:id="rId9"/>
    <p:sldId id="3409" r:id="rId10"/>
    <p:sldId id="3389" r:id="rId11"/>
    <p:sldId id="3396" r:id="rId12"/>
    <p:sldId id="3394" r:id="rId13"/>
    <p:sldId id="3392" r:id="rId14"/>
    <p:sldId id="3393" r:id="rId15"/>
    <p:sldId id="3397" r:id="rId16"/>
    <p:sldId id="3400" r:id="rId17"/>
    <p:sldId id="3408" r:id="rId18"/>
    <p:sldId id="3402" r:id="rId19"/>
    <p:sldId id="3416" r:id="rId20"/>
    <p:sldId id="3406" r:id="rId21"/>
    <p:sldId id="3407" r:id="rId22"/>
    <p:sldId id="3403" r:id="rId23"/>
    <p:sldId id="3399" r:id="rId24"/>
    <p:sldId id="3418" r:id="rId25"/>
    <p:sldId id="3405" r:id="rId26"/>
    <p:sldId id="3401" r:id="rId27"/>
    <p:sldId id="3398" r:id="rId28"/>
    <p:sldId id="3417" r:id="rId29"/>
    <p:sldId id="3404" r:id="rId30"/>
    <p:sldId id="3415" r:id="rId31"/>
  </p:sldIdLst>
  <p:sldSz cx="12192000" cy="6858000"/>
  <p:notesSz cx="6797675" cy="9928225"/>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54A967-B405-4BBD-AF77-2F3EDDA6C50F}">
          <p14:sldIdLst>
            <p14:sldId id="321"/>
            <p14:sldId id="3337"/>
            <p14:sldId id="3391"/>
            <p14:sldId id="3390"/>
            <p14:sldId id="3387"/>
            <p14:sldId id="3409"/>
            <p14:sldId id="3389"/>
            <p14:sldId id="3396"/>
            <p14:sldId id="3394"/>
            <p14:sldId id="3392"/>
            <p14:sldId id="3393"/>
            <p14:sldId id="3397"/>
            <p14:sldId id="3400"/>
            <p14:sldId id="3408"/>
            <p14:sldId id="3402"/>
            <p14:sldId id="3416"/>
            <p14:sldId id="3406"/>
            <p14:sldId id="3407"/>
            <p14:sldId id="3403"/>
            <p14:sldId id="3399"/>
            <p14:sldId id="3418"/>
            <p14:sldId id="3405"/>
            <p14:sldId id="3401"/>
            <p14:sldId id="3398"/>
            <p14:sldId id="3417"/>
            <p14:sldId id="3404"/>
            <p14:sldId id="3415"/>
          </p14:sldIdLst>
        </p14:section>
      </p14:sectionLst>
    </p:ext>
    <p:ext uri="{EFAFB233-063F-42B5-8137-9DF3F51BA10A}">
      <p15:sldGuideLst xmlns:p15="http://schemas.microsoft.com/office/powerpoint/2012/main">
        <p15:guide id="1" orient="horz" pos="4156" userDrawn="1">
          <p15:clr>
            <a:srgbClr val="A4A3A4"/>
          </p15:clr>
        </p15:guide>
        <p15:guide id="2" pos="406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islav Perović" initials="TP" lastIdx="2" clrIdx="0">
    <p:extLst>
      <p:ext uri="{19B8F6BF-5375-455C-9EA6-DF929625EA0E}">
        <p15:presenceInfo xmlns:p15="http://schemas.microsoft.com/office/powerpoint/2012/main" userId="S-1-5-21-1741043371-983700271-495535119-25599" providerId="AD"/>
      </p:ext>
    </p:extLst>
  </p:cmAuthor>
  <p:cmAuthor id="2" name="Sanja Svilokos" initials="SS" lastIdx="2" clrIdx="1">
    <p:extLst>
      <p:ext uri="{19B8F6BF-5375-455C-9EA6-DF929625EA0E}">
        <p15:presenceInfo xmlns:p15="http://schemas.microsoft.com/office/powerpoint/2012/main" userId="S-1-5-21-1741043371-983700271-495535119-30289" providerId="AD"/>
      </p:ext>
    </p:extLst>
  </p:cmAuthor>
  <p:cmAuthor id="3" name="sanjas" initials="sanjas" lastIdx="6" clrIdx="2">
    <p:extLst>
      <p:ext uri="{19B8F6BF-5375-455C-9EA6-DF929625EA0E}">
        <p15:presenceInfo xmlns:p15="http://schemas.microsoft.com/office/powerpoint/2012/main" userId="sanjas" providerId="None"/>
      </p:ext>
    </p:extLst>
  </p:cmAuthor>
  <p:cmAuthor id="4" name="Katarina Šiber Makar" initials="KŠM" lastIdx="1" clrIdx="3">
    <p:extLst>
      <p:ext uri="{19B8F6BF-5375-455C-9EA6-DF929625EA0E}">
        <p15:presenceInfo xmlns:p15="http://schemas.microsoft.com/office/powerpoint/2012/main" userId="S-1-5-21-1741043371-983700271-495535119-32610" providerId="AD"/>
      </p:ext>
    </p:extLst>
  </p:cmAuthor>
  <p:cmAuthor id="5" name="Davorka Modrić Kovačević" initials="DMK" lastIdx="1" clrIdx="4">
    <p:extLst>
      <p:ext uri="{19B8F6BF-5375-455C-9EA6-DF929625EA0E}">
        <p15:presenceInfo xmlns:p15="http://schemas.microsoft.com/office/powerpoint/2012/main" userId="S::davorkam@in2.hr::df73d346-5405-495c-a409-d16dedb532f0" providerId="AD"/>
      </p:ext>
    </p:extLst>
  </p:cmAuthor>
  <p:cmAuthor id="6" name="Sanja Svilokos" initials="SS [2]" lastIdx="7" clrIdx="5">
    <p:extLst>
      <p:ext uri="{19B8F6BF-5375-455C-9EA6-DF929625EA0E}">
        <p15:presenceInfo xmlns:p15="http://schemas.microsoft.com/office/powerpoint/2012/main" userId="S::sanjas@in2.hr::0aec1536-a9c4-40d9-9ee2-94ee42d310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000"/>
    <a:srgbClr val="41719C"/>
    <a:srgbClr val="EE0000"/>
    <a:srgbClr val="595959"/>
    <a:srgbClr val="79ADDD"/>
    <a:srgbClr val="C0C0C0"/>
    <a:srgbClr val="A5A5A5"/>
    <a:srgbClr val="EAEFF7"/>
    <a:srgbClr val="FFCD2F"/>
    <a:srgbClr val="5799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71463" autoAdjust="0"/>
  </p:normalViewPr>
  <p:slideViewPr>
    <p:cSldViewPr snapToGrid="0">
      <p:cViewPr varScale="1">
        <p:scale>
          <a:sx n="80" d="100"/>
          <a:sy n="80" d="100"/>
        </p:scale>
        <p:origin x="1788" y="78"/>
      </p:cViewPr>
      <p:guideLst>
        <p:guide orient="horz" pos="4156"/>
        <p:guide pos="406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7E0B704-8BC6-4720-9210-DC97567C2F85}" type="datetimeFigureOut">
              <a:rPr lang="hr-HR" smtClean="0"/>
              <a:t>6.10.2023.</a:t>
            </a:fld>
            <a:endParaRPr lang="hr-H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B34110F-CF58-4C3B-8600-FB91CB23D3C7}" type="slidenum">
              <a:rPr lang="hr-HR" smtClean="0"/>
              <a:t>‹#›</a:t>
            </a:fld>
            <a:endParaRPr lang="hr-HR"/>
          </a:p>
        </p:txBody>
      </p:sp>
    </p:spTree>
    <p:extLst>
      <p:ext uri="{BB962C8B-B14F-4D97-AF65-F5344CB8AC3E}">
        <p14:creationId xmlns:p14="http://schemas.microsoft.com/office/powerpoint/2010/main" val="1603622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1</a:t>
            </a:fld>
            <a:endParaRPr lang="hr-HR"/>
          </a:p>
        </p:txBody>
      </p:sp>
    </p:spTree>
    <p:extLst>
      <p:ext uri="{BB962C8B-B14F-4D97-AF65-F5344CB8AC3E}">
        <p14:creationId xmlns:p14="http://schemas.microsoft.com/office/powerpoint/2010/main" val="861130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Inventura postojećeg sustava</a:t>
            </a:r>
          </a:p>
          <a:p>
            <a:endParaRPr lang="hr-HR" dirty="0"/>
          </a:p>
          <a:p>
            <a:r>
              <a:rPr lang="hr-HR" dirty="0"/>
              <a:t>Ukupno 520+ formi i 640+reporta</a:t>
            </a:r>
          </a:p>
          <a:p>
            <a:endParaRPr lang="hr-HR" dirty="0"/>
          </a:p>
          <a:p>
            <a:r>
              <a:rPr lang="hr-HR" dirty="0"/>
              <a:t>70% </a:t>
            </a:r>
            <a:r>
              <a:rPr lang="hr-HR" dirty="0" err="1"/>
              <a:t>reporta</a:t>
            </a:r>
            <a:r>
              <a:rPr lang="hr-HR" dirty="0"/>
              <a:t> je otpalo jer smo ih mogli ili isto ili bolje zamijeniti sa </a:t>
            </a:r>
            <a:r>
              <a:rPr lang="hr-HR" dirty="0" err="1"/>
              <a:t>interactivnim</a:t>
            </a:r>
            <a:r>
              <a:rPr lang="hr-HR" dirty="0"/>
              <a:t> </a:t>
            </a:r>
            <a:r>
              <a:rPr lang="hr-HR" dirty="0" err="1"/>
              <a:t>reportom</a:t>
            </a:r>
            <a:r>
              <a:rPr lang="hr-HR" dirty="0"/>
              <a:t> a kojeg korisnik još dodatno može doraditi prema vlastitim potrebama</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11</a:t>
            </a:fld>
            <a:endParaRPr lang="hr-HR"/>
          </a:p>
        </p:txBody>
      </p:sp>
    </p:spTree>
    <p:extLst>
      <p:ext uri="{BB962C8B-B14F-4D97-AF65-F5344CB8AC3E}">
        <p14:creationId xmlns:p14="http://schemas.microsoft.com/office/powerpoint/2010/main" val="4044951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Prije samog započinjanja rada:</a:t>
            </a:r>
          </a:p>
          <a:p>
            <a:pPr marL="171450" indent="-171450">
              <a:buFontTx/>
              <a:buChar char="-"/>
            </a:pPr>
            <a:r>
              <a:rPr lang="hr-HR" dirty="0"/>
              <a:t>Standardizacija (dogovoren izgled ekrana i izvještaja)</a:t>
            </a:r>
          </a:p>
          <a:p>
            <a:pPr marL="171450" indent="-171450">
              <a:buFontTx/>
              <a:buChar char="-"/>
            </a:pPr>
            <a:r>
              <a:rPr lang="hr-HR" dirty="0"/>
              <a:t>Specifikacija za vanjske izvođače</a:t>
            </a:r>
          </a:p>
          <a:p>
            <a:pPr marL="171450" indent="-171450">
              <a:buFontTx/>
              <a:buChar char="-"/>
            </a:pPr>
            <a:endParaRPr lang="hr-HR" dirty="0"/>
          </a:p>
          <a:p>
            <a:pPr marL="171450" indent="-171450">
              <a:buFontTx/>
              <a:buChar char="-"/>
            </a:pPr>
            <a:endParaRPr lang="hr-HR" dirty="0"/>
          </a:p>
          <a:p>
            <a:pPr marL="171450" indent="-171450">
              <a:buFontTx/>
              <a:buChar char="-"/>
            </a:pPr>
            <a:r>
              <a:rPr lang="hr-HR" dirty="0"/>
              <a:t>Detaljan raspis pojedinog zadatka u </a:t>
            </a:r>
            <a:r>
              <a:rPr lang="hr-HR" dirty="0" err="1"/>
              <a:t>Jiru</a:t>
            </a:r>
            <a:r>
              <a:rPr lang="hr-HR" dirty="0"/>
              <a:t> </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12</a:t>
            </a:fld>
            <a:endParaRPr lang="hr-HR"/>
          </a:p>
        </p:txBody>
      </p:sp>
    </p:spTree>
    <p:extLst>
      <p:ext uri="{BB962C8B-B14F-4D97-AF65-F5344CB8AC3E}">
        <p14:creationId xmlns:p14="http://schemas.microsoft.com/office/powerpoint/2010/main" val="105471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Inicijalno se krenulo sa IN2HR sustavom bez posebne analize – prepisivao se sustav AS-IS</a:t>
            </a:r>
          </a:p>
          <a:p>
            <a:endParaRPr lang="hr-HR" dirty="0"/>
          </a:p>
          <a:p>
            <a:r>
              <a:rPr lang="hr-HR" dirty="0"/>
              <a:t>Maloprodaja je bio slijedeći u nizu i je on imao svoje specifičnosti - uz samo upravljanje maloprodajom sadržavao je i funkcionalnosti (u manjem opsegu) iz drugih sustava koji su u finalnim verzijama bili zasebni moduli.</a:t>
            </a:r>
          </a:p>
          <a:p>
            <a:endParaRPr lang="hr-HR" dirty="0"/>
          </a:p>
          <a:p>
            <a:r>
              <a:rPr lang="hr-HR" dirty="0"/>
              <a:t>Za financije i računovodstvo, s obzirom da je najmanje mijenjan tijekom prošlosti ili drugim riječima je bio najzaostaliji, prvo je provedena dubinska analiza i, prema našem mišljenju, način na koji je ta tranzicija sustava napravljena bi na neki način bio recept kako bi trebalo pristupati projektima ovog tipa.</a:t>
            </a:r>
          </a:p>
          <a:p>
            <a:endParaRPr lang="hr-HR" dirty="0"/>
          </a:p>
          <a:p>
            <a:r>
              <a:rPr lang="hr-HR" dirty="0"/>
              <a:t>I u zadnjoj fazi smo prepisali komercijalne module (Nabavu, skladište, …) jer su se oni kroz vrijeme često mijenjali i nadograđivali pa nije bilo potrebe za dubljom analizom nego se pristupilo prepisivanje po principu AS-IS</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13</a:t>
            </a:fld>
            <a:endParaRPr lang="hr-HR"/>
          </a:p>
        </p:txBody>
      </p:sp>
    </p:spTree>
    <p:extLst>
      <p:ext uri="{BB962C8B-B14F-4D97-AF65-F5344CB8AC3E}">
        <p14:creationId xmlns:p14="http://schemas.microsoft.com/office/powerpoint/2010/main" val="234519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Gledano količinski 70% modula / posla je obavljeno u 30% vremena </a:t>
            </a:r>
          </a:p>
          <a:p>
            <a:endParaRPr lang="hr-HR" dirty="0"/>
          </a:p>
          <a:p>
            <a:r>
              <a:rPr lang="hr-HR" dirty="0"/>
              <a:t>No vremenski naknadna peglanja ili zahtjevnije forme su nam uzele 70% vremena</a:t>
            </a:r>
          </a:p>
          <a:p>
            <a:endParaRPr lang="hr-HR" dirty="0"/>
          </a:p>
          <a:p>
            <a:r>
              <a:rPr lang="hr-HR" dirty="0"/>
              <a:t>Izuzetno teško dati procjenu koliko je ČD-ova potrebno da se „prepiše” sustav </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14</a:t>
            </a:fld>
            <a:endParaRPr lang="hr-HR"/>
          </a:p>
        </p:txBody>
      </p:sp>
    </p:spTree>
    <p:extLst>
      <p:ext uri="{BB962C8B-B14F-4D97-AF65-F5344CB8AC3E}">
        <p14:creationId xmlns:p14="http://schemas.microsoft.com/office/powerpoint/2010/main" val="33013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Neke promjene smo napravili tijekom projekta no neke zahtjeve smo, nažalost, morali parkirati i ostaviti za neka bolja vremena</a:t>
            </a:r>
          </a:p>
          <a:p>
            <a:r>
              <a:rPr lang="hr-HR" dirty="0"/>
              <a:t>One promjene koje smo napravili djelomično su bile opravdane jer stari sustav nije dobro ili optimalno radio a neke promjene su bile napravljene iz razloga da udobrovoljimo korisnika da bi lakše probavio novi sustav. </a:t>
            </a:r>
          </a:p>
          <a:p>
            <a:endParaRPr lang="hr-HR" dirty="0"/>
          </a:p>
          <a:p>
            <a:r>
              <a:rPr lang="hr-HR" dirty="0"/>
              <a:t>Svi oni zahtjevi za promjenom ili unaprjeđenjem i koji su identificirani tijekom projekta a da nisu riješeni u prvoj fazi su evidentirani u JIRI i sukladno resursima ti će </a:t>
            </a:r>
            <a:r>
              <a:rPr lang="hr-HR" dirty="0" err="1"/>
              <a:t>taskovi</a:t>
            </a:r>
            <a:r>
              <a:rPr lang="hr-HR" dirty="0"/>
              <a:t> biti realizirani kao unaprjeđenja u nekim budućim verzijama sustava.</a:t>
            </a:r>
          </a:p>
          <a:p>
            <a:endParaRPr lang="hr-HR" dirty="0"/>
          </a:p>
          <a:p>
            <a:r>
              <a:rPr lang="hr-HR" dirty="0"/>
              <a:t>Što se tiče grupiranja pitanje je koje se nametalo ne granulacija cijelog ERP sustava </a:t>
            </a:r>
            <a:r>
              <a:rPr lang="hr-HR" dirty="0" err="1"/>
              <a:t>tj</a:t>
            </a:r>
            <a:r>
              <a:rPr lang="hr-HR" dirty="0"/>
              <a:t> koje je bi to poslovne funkcije trebale biti zaokružene unutar pojedinog podsustava jer postoje neki podsustavi kao npr. Maloprodaja koja zadire u više poslovnih funkcija: s jedne strane imamo čisto maloprodajne funkcije kao npr. upravljanje cijenama tj. cjenicima a s druge strane u maloprodaji imamo potrebu i za naručivanjem što je funkcionalnost Nabavu. Nadalje, kad se narudžba realizira roba se treba zaprimiti primkom a što  funkcionalnost skladišta. Kako imamo neke implementacije gdje imamo samo Maloprodaju, a u pozadini je neki drugi ERP, tu smo morali napraviti kompromis i ugurati u Maloprodaju više poslovnih funkcija a koje inače egzistiraju kao zasebni moduli. </a:t>
            </a:r>
          </a:p>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15</a:t>
            </a:fld>
            <a:endParaRPr lang="hr-HR"/>
          </a:p>
        </p:txBody>
      </p:sp>
    </p:spTree>
    <p:extLst>
      <p:ext uri="{BB962C8B-B14F-4D97-AF65-F5344CB8AC3E}">
        <p14:creationId xmlns:p14="http://schemas.microsoft.com/office/powerpoint/2010/main" val="2996711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16</a:t>
            </a:fld>
            <a:endParaRPr lang="hr-HR"/>
          </a:p>
        </p:txBody>
      </p:sp>
    </p:spTree>
    <p:extLst>
      <p:ext uri="{BB962C8B-B14F-4D97-AF65-F5344CB8AC3E}">
        <p14:creationId xmlns:p14="http://schemas.microsoft.com/office/powerpoint/2010/main" val="2960685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S obzirom da bi sustav trebao biti konzistentan i standardiziran nažalost korisničke kontrole nad IR i IG nisu iste pa se korisnici ponekad žale i pitaju zašto to nije isto jer oni ne razlikuju da se radi o dvije potpuno različite komponente.</a:t>
            </a:r>
          </a:p>
          <a:p>
            <a:endParaRPr lang="hr-HR" dirty="0"/>
          </a:p>
          <a:p>
            <a:r>
              <a:rPr lang="hr-HR" dirty="0"/>
              <a:t>Iz pozicije korisničkog iskustva preglednije je unositi podatke u single </a:t>
            </a:r>
            <a:r>
              <a:rPr lang="hr-HR" dirty="0" err="1"/>
              <a:t>record</a:t>
            </a:r>
            <a:r>
              <a:rPr lang="hr-HR" dirty="0"/>
              <a:t> nego u </a:t>
            </a:r>
            <a:r>
              <a:rPr lang="hr-HR" dirty="0" err="1"/>
              <a:t>grid</a:t>
            </a:r>
            <a:r>
              <a:rPr lang="hr-HR" dirty="0"/>
              <a:t> pogotovo ako se unosi veća količina podataka za jedan zapis u bazi. No unos u single </a:t>
            </a:r>
            <a:r>
              <a:rPr lang="hr-HR" dirty="0" err="1"/>
              <a:t>record</a:t>
            </a:r>
            <a:r>
              <a:rPr lang="hr-HR" dirty="0"/>
              <a:t> od korisnika traži dodatna </a:t>
            </a:r>
            <a:r>
              <a:rPr lang="hr-HR" dirty="0" err="1"/>
              <a:t>klikanja</a:t>
            </a:r>
            <a:r>
              <a:rPr lang="hr-HR" dirty="0"/>
              <a:t>.</a:t>
            </a:r>
          </a:p>
          <a:p>
            <a:endParaRPr lang="hr-HR" dirty="0"/>
          </a:p>
          <a:p>
            <a:r>
              <a:rPr lang="hr-HR" dirty="0"/>
              <a:t>S druge strane ako korisnik treba unijeti </a:t>
            </a:r>
            <a:r>
              <a:rPr lang="hr-HR" sz="1200" b="0" dirty="0">
                <a:cs typeface="Calibri Light"/>
              </a:rPr>
              <a:t>manje količine podataka (npr. neki manji šifarnici) ili </a:t>
            </a:r>
            <a:r>
              <a:rPr lang="hr-HR" dirty="0"/>
              <a:t>već imate unesene podatke i trebate ažurirati veću količinu podataka odjednom IG se pokazao boljim tako da izbor komponente ovisi od slučaja do slučaja.</a:t>
            </a:r>
          </a:p>
          <a:p>
            <a:endParaRPr lang="hr-HR" dirty="0"/>
          </a:p>
          <a:p>
            <a:r>
              <a:rPr lang="hr-HR" dirty="0"/>
              <a:t>Također </a:t>
            </a:r>
            <a:r>
              <a:rPr lang="hr-HR" dirty="0" err="1"/>
              <a:t>Interactive</a:t>
            </a:r>
            <a:r>
              <a:rPr lang="hr-HR" dirty="0"/>
              <a:t> </a:t>
            </a:r>
            <a:r>
              <a:rPr lang="hr-HR" dirty="0" err="1"/>
              <a:t>grid</a:t>
            </a:r>
            <a:r>
              <a:rPr lang="hr-HR" dirty="0"/>
              <a:t>, kao što mu ime kaže je interaktivan, no ta interaktivnost nije baš uvijek za korisnika jednostavna. Npr. uhvatite neki stupac pa ga povučete na neku drugu poziciju no to se ne dogodi što za krajnjeg korisnika može biti vrlo frustrirajuće. </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17</a:t>
            </a:fld>
            <a:endParaRPr lang="hr-HR"/>
          </a:p>
        </p:txBody>
      </p:sp>
    </p:spTree>
    <p:extLst>
      <p:ext uri="{BB962C8B-B14F-4D97-AF65-F5344CB8AC3E}">
        <p14:creationId xmlns:p14="http://schemas.microsoft.com/office/powerpoint/2010/main" val="2649374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effectLst/>
              </a:rPr>
              <a:t>Imali smo negativna iskustva (radi na 18.1 ali na kasnijim verzijama više nije radilo)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effectLst/>
              </a:rPr>
              <a:t>Ne treba bježati od Plug-</a:t>
            </a:r>
            <a:r>
              <a:rPr lang="hr-HR" dirty="0" err="1">
                <a:effectLst/>
              </a:rPr>
              <a:t>inova</a:t>
            </a:r>
            <a:r>
              <a:rPr lang="hr-HR" dirty="0">
                <a:effectLst/>
              </a:rPr>
              <a:t> od pojedinačnih developera jer su neki samo </a:t>
            </a:r>
            <a:r>
              <a:rPr lang="hr-HR" dirty="0" err="1">
                <a:effectLst/>
              </a:rPr>
              <a:t>javascript</a:t>
            </a:r>
            <a:r>
              <a:rPr lang="hr-HR" dirty="0">
                <a:effectLst/>
              </a:rPr>
              <a:t> zapakiran kao Plug-in.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effectLst/>
              </a:rPr>
              <a:t>Osim toga, s obzirom da je dostupan kod plug-</a:t>
            </a:r>
            <a:r>
              <a:rPr lang="hr-HR" dirty="0" err="1">
                <a:effectLst/>
              </a:rPr>
              <a:t>inova</a:t>
            </a:r>
            <a:r>
              <a:rPr lang="hr-HR" dirty="0">
                <a:effectLst/>
              </a:rPr>
              <a:t> moguće je "izvući" kod iz njih i iskoristiti u nekom projektu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effectLst/>
              </a:rPr>
              <a:t>S druge strane same aplikacije u kojima se razvija APEX imaju </a:t>
            </a:r>
            <a:r>
              <a:rPr lang="hr-HR" dirty="0" err="1">
                <a:effectLst/>
              </a:rPr>
              <a:t>pluginove</a:t>
            </a:r>
            <a:r>
              <a:rPr lang="hr-HR" dirty="0">
                <a:effectLst/>
              </a:rPr>
              <a:t> koji mogu biti korisni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effectLst/>
              </a:rPr>
              <a:t>Interno nismo razvijali plug-</a:t>
            </a:r>
            <a:r>
              <a:rPr lang="hr-HR" dirty="0" err="1">
                <a:effectLst/>
              </a:rPr>
              <a:t>inova</a:t>
            </a:r>
            <a:r>
              <a:rPr lang="hr-HR" dirty="0">
                <a:effectLst/>
              </a:rPr>
              <a:t> a da li hoćemo to ćemo još vidjeti</a:t>
            </a:r>
          </a:p>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18</a:t>
            </a:fld>
            <a:endParaRPr lang="hr-HR"/>
          </a:p>
        </p:txBody>
      </p:sp>
    </p:spTree>
    <p:extLst>
      <p:ext uri="{BB962C8B-B14F-4D97-AF65-F5344CB8AC3E}">
        <p14:creationId xmlns:p14="http://schemas.microsoft.com/office/powerpoint/2010/main" val="212292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U sklopu unaprjeđenje sustava neki dijelovi sustava su razvijani „</a:t>
            </a:r>
            <a:r>
              <a:rPr lang="hr-HR" dirty="0" err="1"/>
              <a:t>from</a:t>
            </a:r>
            <a:r>
              <a:rPr lang="hr-HR" dirty="0"/>
              <a:t> the </a:t>
            </a:r>
            <a:r>
              <a:rPr lang="hr-HR" dirty="0" err="1"/>
              <a:t>scratch</a:t>
            </a:r>
            <a:r>
              <a:rPr lang="hr-HR" dirty="0"/>
              <a:t>” jer funkcionalnost nije postojala a željelo se tijekom projekta razviti neke funkcionalnosti koje su odavno bile u prethodnim </a:t>
            </a:r>
            <a:r>
              <a:rPr lang="hr-HR" dirty="0" err="1"/>
              <a:t>roadmapovima</a:t>
            </a:r>
            <a:r>
              <a:rPr lang="hr-HR" dirty="0"/>
              <a:t> ali zbog nedostatka resursa nikad nisu došle na red i sada je bila idealna prilika da se te funkcije razviju i implementiraju.</a:t>
            </a:r>
          </a:p>
          <a:p>
            <a:endParaRPr lang="hr-HR" dirty="0"/>
          </a:p>
          <a:p>
            <a:r>
              <a:rPr lang="hr-HR" dirty="0"/>
              <a:t>Zbog veličine projekta trebala nam je pomoć vanjskih resursa a što je značilo da se trebamo baviti i upravljanjem tim resursima. U nekim dijelovima projekta nije bilo problema no u nekim koji su bili zahtjevniji ponekad se trošilo vrijeme za popravak a što svakako nije najoptimalniji modus rada.</a:t>
            </a:r>
          </a:p>
          <a:p>
            <a:endParaRPr lang="hr-HR" dirty="0"/>
          </a:p>
          <a:p>
            <a:r>
              <a:rPr lang="hr-HR" dirty="0"/>
              <a:t>Nakon razvoja na testnoj i demo okolini gdje se sustav ponašao vrlo živahno nakon što je instaliran na okoline postojećih korisnika bilo je zamjetno usporenje a što svakako nije pridonosilo slamanju otpora kod starih korisnika. </a:t>
            </a:r>
          </a:p>
          <a:p>
            <a:r>
              <a:rPr lang="hr-HR" dirty="0"/>
              <a:t>To je zahtijevalo vraćanje u razvoj i rad na optimizaciji. S druge strane odziv neke dinamičke akcije je ponekad bio nezadovoljavajući pa smo i u tom dijelu je bila potreba da se razvije neka specifična funkcionalnost.</a:t>
            </a:r>
          </a:p>
          <a:p>
            <a:r>
              <a:rPr lang="hr-HR" dirty="0"/>
              <a:t>Nekad je se to riješilo dodavanjem nekog indeksa no ponekad je to zahtijevalo nekoliko dana da se npr. dohvat podataka spusti ispod sekunde jer je sve više od toga korisniku neprihvatljivo.</a:t>
            </a:r>
          </a:p>
          <a:p>
            <a:endParaRPr lang="hr-HR" dirty="0"/>
          </a:p>
          <a:p>
            <a:r>
              <a:rPr lang="hr-HR" dirty="0"/>
              <a:t>Stari korisnici puno teže prilagođavaju promjeni tehnologije. Tu su nam aduti da se noviji zaposlenici koji lakše prihvaćaju novitete. </a:t>
            </a:r>
          </a:p>
          <a:p>
            <a:r>
              <a:rPr lang="hr-HR" dirty="0"/>
              <a:t>No ono što je svakako izazov je kako funkcionalnosti koje su bile standardne u </a:t>
            </a:r>
            <a:r>
              <a:rPr lang="hr-HR" dirty="0" err="1"/>
              <a:t>Formsima</a:t>
            </a:r>
            <a:r>
              <a:rPr lang="hr-HR" dirty="0"/>
              <a:t> je bilo izazov prepisati u APEX čisto iz tehnoloških razloga. Jedan od najvećih problema je što je APEX kao web tehnologije </a:t>
            </a:r>
            <a:r>
              <a:rPr lang="hr-HR" dirty="0" err="1"/>
              <a:t>stateless</a:t>
            </a:r>
            <a:r>
              <a:rPr lang="hr-HR" dirty="0"/>
              <a:t> tj. nema mogućnosti </a:t>
            </a:r>
            <a:r>
              <a:rPr lang="hr-HR" dirty="0" err="1"/>
              <a:t>rollbacka</a:t>
            </a:r>
            <a:r>
              <a:rPr lang="hr-HR" dirty="0"/>
              <a:t> transakcije a koje je u </a:t>
            </a:r>
            <a:r>
              <a:rPr lang="hr-HR" dirty="0" err="1"/>
              <a:t>FORMSima</a:t>
            </a:r>
            <a:r>
              <a:rPr lang="hr-HR" dirty="0"/>
              <a:t> postojala pa sada korisnici više nisu imali mogućnost </a:t>
            </a:r>
            <a:r>
              <a:rPr lang="hr-HR" dirty="0" err="1"/>
              <a:t>kotrole</a:t>
            </a:r>
            <a:r>
              <a:rPr lang="hr-HR" dirty="0"/>
              <a:t> nad transakcijama a što je svakako za star korisnike bio veliki problem. </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19</a:t>
            </a:fld>
            <a:endParaRPr lang="hr-HR"/>
          </a:p>
        </p:txBody>
      </p:sp>
    </p:spTree>
    <p:extLst>
      <p:ext uri="{BB962C8B-B14F-4D97-AF65-F5344CB8AC3E}">
        <p14:creationId xmlns:p14="http://schemas.microsoft.com/office/powerpoint/2010/main" val="3504444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Ciljevi koje smo si postavili </a:t>
            </a:r>
          </a:p>
          <a:p>
            <a:endParaRPr lang="hr-HR" dirty="0"/>
          </a:p>
          <a:p>
            <a:r>
              <a:rPr lang="hr-HR" dirty="0"/>
              <a:t>Što znači unaprijedili</a:t>
            </a:r>
          </a:p>
          <a:p>
            <a:pPr marL="171450" indent="-171450">
              <a:buFont typeface="Arial" panose="020B0604020202020204" pitchFamily="34" charset="0"/>
              <a:buChar char="•"/>
            </a:pPr>
            <a:r>
              <a:rPr lang="hr-HR" dirty="0"/>
              <a:t>očistiti postojeći sustav od funkcionalnosti koje se ne koriste jer se s vremenom i kroz razvoj za pojedine korisnike nagomilalo toliko toga a da se zapravo nije više ni znalo što radi pojedina funkcionalnost </a:t>
            </a:r>
          </a:p>
          <a:p>
            <a:pPr marL="171450" indent="-171450">
              <a:buFont typeface="Arial" panose="020B0604020202020204" pitchFamily="34" charset="0"/>
              <a:buChar char="•"/>
            </a:pPr>
            <a:r>
              <a:rPr lang="hr-HR" dirty="0"/>
              <a:t>unaprijediti sustav tamo gdje je to nužno – zbog resursa (vremenskih i financijskih) ovo treba biti vrlo restriktivno</a:t>
            </a:r>
          </a:p>
          <a:p>
            <a:pPr marL="171450" indent="-171450">
              <a:buFont typeface="Arial" panose="020B0604020202020204" pitchFamily="34" charset="0"/>
              <a:buChar char="•"/>
            </a:pPr>
            <a:r>
              <a:rPr lang="hr-HR" dirty="0"/>
              <a:t>uvesti nove funkcionalnosti </a:t>
            </a:r>
          </a:p>
          <a:p>
            <a:pPr marL="628650" lvl="1" indent="-171450">
              <a:buFont typeface="Arial" panose="020B0604020202020204" pitchFamily="34" charset="0"/>
              <a:buChar char="•"/>
            </a:pPr>
            <a:r>
              <a:rPr lang="hr-HR" dirty="0"/>
              <a:t>Funkcionalnosti koje omogućuje sama tehnologija – primarno da korisnici samostalno generiraju izvještaje i export istih u excel na daljnju obradu</a:t>
            </a:r>
          </a:p>
          <a:p>
            <a:pPr marL="628650" lvl="1" indent="-171450">
              <a:buFont typeface="Arial" panose="020B0604020202020204" pitchFamily="34" charset="0"/>
              <a:buChar char="•"/>
            </a:pPr>
            <a:r>
              <a:rPr lang="hr-HR" dirty="0"/>
              <a:t>Funkcionalnosti koje su bile u nekom od prethodnih </a:t>
            </a:r>
            <a:r>
              <a:rPr lang="hr-HR" dirty="0" err="1"/>
              <a:t>roadmapova</a:t>
            </a:r>
            <a:r>
              <a:rPr lang="hr-HR" dirty="0"/>
              <a:t> pa nisu nikad došle na red da se razviju i implementiraju</a:t>
            </a:r>
          </a:p>
          <a:p>
            <a:pPr marL="628650" lvl="1" indent="-171450">
              <a:buFont typeface="Arial" panose="020B0604020202020204" pitchFamily="34" charset="0"/>
              <a:buChar char="•"/>
            </a:pPr>
            <a:endParaRPr lang="hr-HR"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kern="1200" dirty="0">
                <a:solidFill>
                  <a:schemeClr val="tx1"/>
                </a:solidFill>
                <a:latin typeface="+mn-lt"/>
                <a:ea typeface="+mn-ea"/>
                <a:cs typeface="+mn-cs"/>
              </a:rPr>
              <a:t>Sve u bazi – neovisno da li se radi o instalaciji sustava u Cloudu ili on-prem cilj je bio da se odmaknemo od bilo kakve interakcije sa infrastrukturom na kojoj je sustav instaliran. Nama a i krajnjem korisniku treba biti svejedno da li je instaliran na </a:t>
            </a:r>
            <a:r>
              <a:rPr lang="hr-HR" sz="1200" kern="1200" dirty="0" err="1">
                <a:solidFill>
                  <a:schemeClr val="tx1"/>
                </a:solidFill>
                <a:latin typeface="+mn-lt"/>
                <a:ea typeface="+mn-ea"/>
                <a:cs typeface="+mn-cs"/>
              </a:rPr>
              <a:t>win</a:t>
            </a:r>
            <a:r>
              <a:rPr lang="hr-HR" sz="1200" kern="1200" dirty="0">
                <a:solidFill>
                  <a:schemeClr val="tx1"/>
                </a:solidFill>
                <a:latin typeface="+mn-lt"/>
                <a:ea typeface="+mn-ea"/>
                <a:cs typeface="+mn-cs"/>
              </a:rPr>
              <a:t> ili </a:t>
            </a:r>
            <a:r>
              <a:rPr lang="hr-HR" sz="1200" kern="1200" dirty="0" err="1">
                <a:solidFill>
                  <a:schemeClr val="tx1"/>
                </a:solidFill>
                <a:latin typeface="+mn-lt"/>
                <a:ea typeface="+mn-ea"/>
                <a:cs typeface="+mn-cs"/>
              </a:rPr>
              <a:t>linux</a:t>
            </a:r>
            <a:r>
              <a:rPr lang="hr-HR" sz="1200" kern="1200" dirty="0">
                <a:solidFill>
                  <a:schemeClr val="tx1"/>
                </a:solidFill>
                <a:latin typeface="+mn-lt"/>
                <a:ea typeface="+mn-ea"/>
                <a:cs typeface="+mn-cs"/>
              </a:rPr>
              <a:t> OS-u. Jasno neki, primarno postojeći, korisnici će ostati na on-prem instalaciji no i tu vrijedi isto pravili.</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kern="1200" dirty="0">
                <a:solidFill>
                  <a:schemeClr val="tx1"/>
                </a:solidFill>
                <a:latin typeface="+mn-lt"/>
                <a:ea typeface="+mn-ea"/>
                <a:cs typeface="+mn-cs"/>
              </a:rPr>
              <a:t>Mobile </a:t>
            </a:r>
            <a:r>
              <a:rPr lang="hr-HR" sz="1200" kern="1200" dirty="0" err="1">
                <a:solidFill>
                  <a:schemeClr val="tx1"/>
                </a:solidFill>
                <a:latin typeface="+mn-lt"/>
                <a:ea typeface="+mn-ea"/>
                <a:cs typeface="+mn-cs"/>
              </a:rPr>
              <a:t>Ready</a:t>
            </a:r>
            <a:r>
              <a:rPr lang="hr-HR" sz="1200" kern="1200" dirty="0">
                <a:solidFill>
                  <a:schemeClr val="tx1"/>
                </a:solidFill>
                <a:latin typeface="+mn-lt"/>
                <a:ea typeface="+mn-ea"/>
                <a:cs typeface="+mn-cs"/>
              </a:rPr>
              <a:t> – uz tehnički zahtjev da uređaj na kojem se pokreće sustav „vidi” centralni sustav vidimo dosta potencijala za razvoj i implementaciju aplikacija na mobilnim ili tablet uređajima i ukoliko su ispunjeni tehnički uvjeti velika većina tih zahtjeva je izvediva kroz APEX. Potencijalno u budućnosti PWA ali </a:t>
            </a:r>
            <a:r>
              <a:rPr lang="hr-HR" sz="1200" kern="1200" dirty="0" err="1">
                <a:solidFill>
                  <a:schemeClr val="tx1"/>
                </a:solidFill>
                <a:latin typeface="+mn-lt"/>
                <a:ea typeface="+mn-ea"/>
                <a:cs typeface="+mn-cs"/>
              </a:rPr>
              <a:t>otompotpom</a:t>
            </a:r>
            <a:endParaRPr lang="hr-HR" sz="1200" kern="1200" dirty="0">
              <a:solidFill>
                <a:schemeClr val="tx1"/>
              </a:solidFill>
              <a:latin typeface="+mn-lt"/>
              <a:ea typeface="+mn-ea"/>
              <a:cs typeface="+mn-cs"/>
            </a:endParaRPr>
          </a:p>
          <a:p>
            <a:pPr marL="628650" lvl="1" indent="-171450">
              <a:buFont typeface="Arial" panose="020B0604020202020204" pitchFamily="34" charset="0"/>
              <a:buChar char="•"/>
            </a:pPr>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20</a:t>
            </a:fld>
            <a:endParaRPr lang="hr-HR"/>
          </a:p>
        </p:txBody>
      </p:sp>
    </p:spTree>
    <p:extLst>
      <p:ext uri="{BB962C8B-B14F-4D97-AF65-F5344CB8AC3E}">
        <p14:creationId xmlns:p14="http://schemas.microsoft.com/office/powerpoint/2010/main" val="417784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Nužan prelazak na Forms12c zbog ukidanja Internet Explorera.</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3</a:t>
            </a:fld>
            <a:endParaRPr lang="hr-HR"/>
          </a:p>
        </p:txBody>
      </p:sp>
    </p:spTree>
    <p:extLst>
      <p:ext uri="{BB962C8B-B14F-4D97-AF65-F5344CB8AC3E}">
        <p14:creationId xmlns:p14="http://schemas.microsoft.com/office/powerpoint/2010/main" val="3797288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err="1"/>
              <a:t>Roadmap</a:t>
            </a:r>
            <a:r>
              <a:rPr lang="hr-HR" dirty="0"/>
              <a:t> je vrlo živa materija i kroz projekt migracije postojećeg ERP sustava na novu tehnologiju kreirana je lista unaprjeđenja tako da imamo dovoljno za neko duže razdoblje a i ta lista će se i dalje u budućnosti puniti novim </a:t>
            </a:r>
            <a:r>
              <a:rPr lang="hr-HR" dirty="0" err="1"/>
              <a:t>taskovima</a:t>
            </a:r>
            <a:r>
              <a:rPr lang="hr-H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IN2 u kao dobavljač ERP sustava </a:t>
            </a:r>
            <a:r>
              <a:rPr lang="hr-HR" dirty="0" err="1"/>
              <a:t>tj</a:t>
            </a:r>
            <a:r>
              <a:rPr lang="hr-HR" dirty="0"/>
              <a:t> OPUS*ERP sustav nema puno korisnika tj. ne govorimo o 100-tinama kao možda neki drugi dobavljači nego ih imamo manje (20-tak) ali su veliki a time i vrlo zahtjevni. Iako se primarno radi o korisnicima koji pripadaju u vertikalu maloprodaje, veleprodaje i distribucije svi su oni jako različiti u praćenju svog poslovanja pa to predstavlja dodatni izazov da budu kvalitetno popraćeni kroz sustav.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S druge strane s obzirom na nove mogućnosti APEX-a kao tehnologije otvaraju se i mogućnosti novih modula i kod postojećih korisnika. A tu je i Cloud kao još jedna poluga tj. platforma na kojoj možemo pružiti neku dodatnu vrijednost korisnicima. </a:t>
            </a:r>
          </a:p>
          <a:p>
            <a:endParaRPr lang="hr-HR" dirty="0"/>
          </a:p>
          <a:p>
            <a:endParaRPr lang="hr-HR" dirty="0"/>
          </a:p>
          <a:p>
            <a:r>
              <a:rPr lang="hr-HR" dirty="0"/>
              <a:t>I na kraju svaka nova instalacija/implementacija kod novih korisnika rezultira nekim novim modulom ili podsustavom (barem je tako bilo). </a:t>
            </a:r>
          </a:p>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22</a:t>
            </a:fld>
            <a:endParaRPr lang="hr-HR"/>
          </a:p>
        </p:txBody>
      </p:sp>
    </p:spTree>
    <p:extLst>
      <p:ext uri="{BB962C8B-B14F-4D97-AF65-F5344CB8AC3E}">
        <p14:creationId xmlns:p14="http://schemas.microsoft.com/office/powerpoint/2010/main" val="2860006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Nastavno na </a:t>
            </a:r>
            <a:r>
              <a:rPr lang="hr-HR" dirty="0" err="1"/>
              <a:t>roadmap</a:t>
            </a:r>
            <a:r>
              <a:rPr lang="hr-HR" dirty="0"/>
              <a:t>, koji možemo nazvati listom želja, ipak će neke želje sa te liste ući u proizvod. A onda tu dolazimo do funkcije upravljanja proizvodom gdje je verzioniranje jedan od ključnih koraka za kvalitetno upravljanje životnim ciklusom proizvoda.</a:t>
            </a:r>
          </a:p>
          <a:p>
            <a:endParaRPr lang="hr-HR" dirty="0"/>
          </a:p>
          <a:p>
            <a:r>
              <a:rPr lang="hr-HR" dirty="0"/>
              <a:t>U prošlosti smo koristili neke alate kroz koje se provodilo upravljanje verzijama (primarno Oracle Designer) no novi model aplikacije </a:t>
            </a:r>
            <a:r>
              <a:rPr lang="hr-HR" dirty="0" err="1"/>
              <a:t>tj</a:t>
            </a:r>
            <a:r>
              <a:rPr lang="hr-HR" dirty="0"/>
              <a:t> razbijanje cijelog ERP-a na podsustave traži neke nove modele upravljanja.</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Aplikacije tj. module smo upravo i tako koncipirali da predstavljaju zatvorene (međusobno povezane) cjeline </a:t>
            </a:r>
          </a:p>
          <a:p>
            <a:endParaRPr lang="hr-HR" dirty="0"/>
          </a:p>
          <a:p>
            <a:r>
              <a:rPr lang="hr-HR" dirty="0"/>
              <a:t>Kao što je već prije više puta navedeno JIRA za nas predstavlja centralno mjesto evidencije a kroz koju bi se onda provodilo </a:t>
            </a:r>
            <a:r>
              <a:rPr lang="hr-HR" dirty="0" err="1"/>
              <a:t>release</a:t>
            </a:r>
            <a:r>
              <a:rPr lang="hr-HR" dirty="0"/>
              <a:t> management tj. iz zahtjeva iz JIRE a koji su ušli u neku verziju za korisnike bi se kreirala lista </a:t>
            </a:r>
            <a:r>
              <a:rPr lang="hr-HR" dirty="0" err="1"/>
              <a:t>What’s</a:t>
            </a:r>
            <a:r>
              <a:rPr lang="hr-HR" dirty="0"/>
              <a:t> New i eventualno koje su ispravljene – kad govorimo recimo o rješavanju bugova.</a:t>
            </a:r>
          </a:p>
          <a:p>
            <a:endParaRPr lang="hr-HR" dirty="0"/>
          </a:p>
          <a:p>
            <a:r>
              <a:rPr lang="hr-HR" dirty="0"/>
              <a:t>Što se </a:t>
            </a:r>
            <a:r>
              <a:rPr lang="hr-HR" dirty="0" err="1"/>
              <a:t>verzioniranja</a:t>
            </a:r>
            <a:r>
              <a:rPr lang="hr-HR" dirty="0"/>
              <a:t> tiče nekako se stječe dojam da ima dosta proizvođača softvera koji kao platformu koriste Oracle bazu a da imaju isti problem kod praćenja verzija. Možda su neki uspjeli ustrojiti neki svoj način praćenja, što je super, no čini se da ipak postoji potreba za nekim baš specijaliziranim alatima pa tako u nekim najavama za verziju APEX-a 23.2 spominje se mogućnost paralelnog razvoja iste aplikacije i onda njihovog </a:t>
            </a:r>
            <a:r>
              <a:rPr lang="hr-HR" dirty="0" err="1"/>
              <a:t>merđanja</a:t>
            </a:r>
            <a:r>
              <a:rPr lang="hr-HR" dirty="0"/>
              <a:t> u glavnu granu. Također postoji potreba za verzioniranjem baznih objekata pa se spominje </a:t>
            </a:r>
            <a:r>
              <a:rPr lang="hr-HR" dirty="0" err="1"/>
              <a:t>Liquibase</a:t>
            </a:r>
            <a:r>
              <a:rPr lang="hr-HR" dirty="0"/>
              <a:t> kao jedan od alata za taj dio posla. Sutra bi na tu temu trebala biti prezentacija pa mislim da bi tu prezentaciju trebalo poslušati.</a:t>
            </a:r>
          </a:p>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23</a:t>
            </a:fld>
            <a:endParaRPr lang="hr-HR"/>
          </a:p>
        </p:txBody>
      </p:sp>
    </p:spTree>
    <p:extLst>
      <p:ext uri="{BB962C8B-B14F-4D97-AF65-F5344CB8AC3E}">
        <p14:creationId xmlns:p14="http://schemas.microsoft.com/office/powerpoint/2010/main" val="258140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 typeface="Arial" panose="020B0604020202020204" pitchFamily="34" charset="0"/>
              <a:buChar char="•"/>
            </a:pPr>
            <a:r>
              <a:rPr lang="hr-HR" dirty="0"/>
              <a:t>Nije bilo alternative ukoliko se željelo da postojeći ERP preživi </a:t>
            </a:r>
          </a:p>
          <a:p>
            <a:pPr marL="171450" indent="-171450">
              <a:buFont typeface="Arial" panose="020B0604020202020204" pitchFamily="34" charset="0"/>
              <a:buChar char="•"/>
            </a:pPr>
            <a:r>
              <a:rPr lang="hr-HR" dirty="0"/>
              <a:t>APEX kao alat se pokazao kao dovoljno dobar da zamijeni FORMSE kao tehnologiju. Nije najbolji ali kao što je navedeno u prvoj točci nije bilo alternative s obzirom na resurse s kojima smo raspolagali pri tom primarno misleći na ograničenja koja se odnose na ljude i kratak vremenski period u kojem je trebalo realizirati projekt.</a:t>
            </a:r>
          </a:p>
          <a:p>
            <a:pPr marL="171450" indent="-171450">
              <a:buFont typeface="Arial" panose="020B0604020202020204" pitchFamily="34" charset="0"/>
              <a:buChar char="•"/>
            </a:pPr>
            <a:r>
              <a:rPr lang="hr-HR" dirty="0"/>
              <a:t>S obzirom da je je APEX kao tehnologija došla u fokus u ORACLE-u pretpostavka je da će se APEX u budućnosti i dalje razvijati pa bi i postojeća ograničenja trebala biti riješena u budućnosti</a:t>
            </a:r>
          </a:p>
          <a:p>
            <a:pPr marL="171450" indent="-171450">
              <a:buFont typeface="Arial" panose="020B0604020202020204" pitchFamily="34" charset="0"/>
              <a:buChar char="•"/>
            </a:pPr>
            <a:r>
              <a:rPr lang="hr-HR" dirty="0"/>
              <a:t>Imamo puno veće mogućnosti razvoja za postojeće i buduće korisnike </a:t>
            </a:r>
          </a:p>
          <a:p>
            <a:pPr marL="171450" indent="-171450">
              <a:buFont typeface="Arial" panose="020B0604020202020204" pitchFamily="34" charset="0"/>
              <a:buChar char="•"/>
            </a:pPr>
            <a:endParaRPr lang="hr-HR" dirty="0"/>
          </a:p>
          <a:p>
            <a:pPr marL="171450" indent="-171450">
              <a:buFont typeface="Arial" panose="020B0604020202020204" pitchFamily="34" charset="0"/>
              <a:buChar char="•"/>
            </a:pPr>
            <a:endParaRPr lang="hr-HR" dirty="0"/>
          </a:p>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25</a:t>
            </a:fld>
            <a:endParaRPr lang="hr-HR"/>
          </a:p>
        </p:txBody>
      </p:sp>
    </p:spTree>
    <p:extLst>
      <p:ext uri="{BB962C8B-B14F-4D97-AF65-F5344CB8AC3E}">
        <p14:creationId xmlns:p14="http://schemas.microsoft.com/office/powerpoint/2010/main" val="725725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26</a:t>
            </a:fld>
            <a:endParaRPr lang="hr-HR"/>
          </a:p>
        </p:txBody>
      </p:sp>
    </p:spTree>
    <p:extLst>
      <p:ext uri="{BB962C8B-B14F-4D97-AF65-F5344CB8AC3E}">
        <p14:creationId xmlns:p14="http://schemas.microsoft.com/office/powerpoint/2010/main" val="3347654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27</a:t>
            </a:fld>
            <a:endParaRPr lang="hr-HR"/>
          </a:p>
        </p:txBody>
      </p:sp>
    </p:spTree>
    <p:extLst>
      <p:ext uri="{BB962C8B-B14F-4D97-AF65-F5344CB8AC3E}">
        <p14:creationId xmlns:p14="http://schemas.microsoft.com/office/powerpoint/2010/main" val="228081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Forms support </a:t>
            </a:r>
            <a:r>
              <a:rPr lang="en-US" dirty="0" err="1"/>
              <a:t>prestaje</a:t>
            </a:r>
            <a:r>
              <a:rPr lang="en-US" dirty="0"/>
              <a:t> 2025 </a:t>
            </a:r>
            <a:r>
              <a:rPr lang="en-US" dirty="0" err="1"/>
              <a:t>godine</a:t>
            </a:r>
            <a:r>
              <a:rPr lang="en-US" dirty="0"/>
              <a:t> (2023 </a:t>
            </a:r>
            <a:r>
              <a:rPr lang="en-US" dirty="0" err="1"/>
              <a:t>godine</a:t>
            </a:r>
            <a:r>
              <a:rPr lang="en-US" dirty="0"/>
              <a:t> </a:t>
            </a:r>
            <a:r>
              <a:rPr lang="en-US" dirty="0" err="1"/>
              <a:t>prestaje</a:t>
            </a:r>
            <a:r>
              <a:rPr lang="en-US" dirty="0"/>
              <a:t> Premium support za Fusion Middleware</a:t>
            </a:r>
            <a:r>
              <a:rPr lang="hr-HR" dirty="0"/>
              <a:t>)</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effectLst/>
              </a:rPr>
              <a:t>Front end se mijenja svakih 10 godina. Nameće se pitanje koja će tehnologija biti aktualna za 10 godina?</a:t>
            </a:r>
          </a:p>
          <a:p>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4</a:t>
            </a:fld>
            <a:endParaRPr lang="hr-HR"/>
          </a:p>
        </p:txBody>
      </p:sp>
    </p:spTree>
    <p:extLst>
      <p:ext uri="{BB962C8B-B14F-4D97-AF65-F5344CB8AC3E}">
        <p14:creationId xmlns:p14="http://schemas.microsoft.com/office/powerpoint/2010/main" val="200091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Iako smo o APEX-u kao tehnologiji počeli razmišljati nakon izlaska verzije 5 procjena je da je </a:t>
            </a:r>
            <a:r>
              <a:rPr lang="pl-PL" dirty="0"/>
              <a:t>APEX sa verzijom 18 postao zrela tehnologija za migraciju ERP sustava</a:t>
            </a:r>
          </a:p>
          <a:p>
            <a:endParaRPr lang="pl-PL" dirty="0"/>
          </a:p>
          <a:p>
            <a:r>
              <a:rPr lang="pl-PL" dirty="0"/>
              <a:t>Bilo je više inicijativa koja bi tehnologija bila dobra da zamijeni Formse, iako nije idealna i gledajući iz perspektive resursa  kojima raspolažemo pri tome mislim na ljude i vrijeme APEX se nametno kao jedino riješenje. </a:t>
            </a:r>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5</a:t>
            </a:fld>
            <a:endParaRPr lang="hr-HR"/>
          </a:p>
        </p:txBody>
      </p:sp>
    </p:spTree>
    <p:extLst>
      <p:ext uri="{BB962C8B-B14F-4D97-AF65-F5344CB8AC3E}">
        <p14:creationId xmlns:p14="http://schemas.microsoft.com/office/powerpoint/2010/main" val="419226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Pandemija je svakako </a:t>
            </a:r>
            <a:r>
              <a:rPr lang="hr-HR" dirty="0" err="1"/>
              <a:t>triggerirala</a:t>
            </a:r>
            <a:r>
              <a:rPr lang="hr-HR" dirty="0"/>
              <a:t> da APEX kao tehnologija bude prepoznata i interno u Oracleu a i kasnije kako je Oracle jačao svoju poziciju i u Cloud </a:t>
            </a:r>
            <a:r>
              <a:rPr lang="hr-HR" dirty="0" err="1"/>
              <a:t>provajderima</a:t>
            </a:r>
            <a:r>
              <a:rPr lang="hr-HR" dirty="0"/>
              <a:t> APEX je postao </a:t>
            </a:r>
            <a:r>
              <a:rPr lang="hr-HR" dirty="0" err="1"/>
              <a:t>dominan</a:t>
            </a:r>
            <a:endParaRPr lang="hr-HR" dirty="0"/>
          </a:p>
        </p:txBody>
      </p:sp>
      <p:sp>
        <p:nvSpPr>
          <p:cNvPr id="4" name="Rezervirano mjesto broja slajda 3"/>
          <p:cNvSpPr>
            <a:spLocks noGrp="1"/>
          </p:cNvSpPr>
          <p:nvPr>
            <p:ph type="sldNum" sz="quarter" idx="5"/>
          </p:nvPr>
        </p:nvSpPr>
        <p:spPr/>
        <p:txBody>
          <a:bodyPr/>
          <a:lstStyle/>
          <a:p>
            <a:fld id="{AB34110F-CF58-4C3B-8600-FB91CB23D3C7}" type="slidenum">
              <a:rPr lang="hr-HR" smtClean="0"/>
              <a:t>6</a:t>
            </a:fld>
            <a:endParaRPr lang="hr-HR"/>
          </a:p>
        </p:txBody>
      </p:sp>
    </p:spTree>
    <p:extLst>
      <p:ext uri="{BB962C8B-B14F-4D97-AF65-F5344CB8AC3E}">
        <p14:creationId xmlns:p14="http://schemas.microsoft.com/office/powerpoint/2010/main" val="87566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Nastavno na vrijeme kad je unutar IN2 odlučeno da se APEX koristi za razvoj aplikacija a to je 2018 kreće se i u konkretne korake u realizaciji.</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7</a:t>
            </a:fld>
            <a:endParaRPr lang="hr-HR"/>
          </a:p>
        </p:txBody>
      </p:sp>
    </p:spTree>
    <p:extLst>
      <p:ext uri="{BB962C8B-B14F-4D97-AF65-F5344CB8AC3E}">
        <p14:creationId xmlns:p14="http://schemas.microsoft.com/office/powerpoint/2010/main" val="1592881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Procjena utroška vremena i resursa</a:t>
            </a:r>
          </a:p>
          <a:p>
            <a:pPr marL="171450" indent="-171450">
              <a:buFontTx/>
              <a:buChar char="-"/>
            </a:pPr>
            <a:r>
              <a:rPr lang="hr-HR" dirty="0"/>
              <a:t>Prst-palac procjena po pojedinom podsustavu/modulu </a:t>
            </a:r>
          </a:p>
          <a:p>
            <a:pPr marL="171450" indent="-171450">
              <a:buFontTx/>
              <a:buChar char="-"/>
            </a:pPr>
            <a:r>
              <a:rPr lang="hr-HR" dirty="0"/>
              <a:t>Pravilo 80/20 ??? To još moram elaborirati</a:t>
            </a:r>
          </a:p>
          <a:p>
            <a:pPr marL="171450" indent="-171450">
              <a:buFontTx/>
              <a:buChar char="-"/>
            </a:pPr>
            <a:endParaRPr lang="hr-HR" dirty="0"/>
          </a:p>
          <a:p>
            <a:pPr marL="171450" indent="-171450">
              <a:buFontTx/>
              <a:buChar char="-"/>
            </a:pPr>
            <a:endParaRPr lang="hr-HR" dirty="0"/>
          </a:p>
          <a:p>
            <a:pPr marL="171450" indent="-171450">
              <a:buFontTx/>
              <a:buChar char="-"/>
            </a:pPr>
            <a:r>
              <a:rPr lang="hr-HR" dirty="0"/>
              <a:t>Evangelizacija tehnologije podrazumijeva „uvjeravanje” managementa da je to jedini ispravan put s resursima s kojima raspolažemo</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8</a:t>
            </a:fld>
            <a:endParaRPr lang="hr-HR"/>
          </a:p>
        </p:txBody>
      </p:sp>
    </p:spTree>
    <p:extLst>
      <p:ext uri="{BB962C8B-B14F-4D97-AF65-F5344CB8AC3E}">
        <p14:creationId xmlns:p14="http://schemas.microsoft.com/office/powerpoint/2010/main" val="3031280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Ako je model podataka loš onda je opcija da se razvoj radi na potpuno novoj okolini (nova DB) i da se tamo razvija sustav od početka (pitanje da li je model podataka dobar ili loš). U tom slučaju treba pripremiti podatke da bi se moglo kvalitetno testirati (prvenstveno performanse)</a:t>
            </a:r>
          </a:p>
          <a:p>
            <a:endParaRPr lang="hr-HR" dirty="0"/>
          </a:p>
          <a:p>
            <a:r>
              <a:rPr lang="hr-HR" sz="1200" b="0" dirty="0"/>
              <a:t>Evangelizacija tehnologije kod postojećih korisnika koji rade na starom sustavu. </a:t>
            </a:r>
            <a:r>
              <a:rPr lang="hr-HR" dirty="0"/>
              <a:t>Evangelizacija se može provesti na način da se neke nove funkcionalnosti razvijaju u APEX-u i implementiraju prije tranzicije cijelog sustava na novu tehnologiju.</a:t>
            </a:r>
          </a:p>
          <a:p>
            <a:r>
              <a:rPr lang="hr-HR" sz="1200" b="0" dirty="0"/>
              <a:t>Nove funkcionalnosti trebaju biti iste ili bolje nego u starom sustavu.</a:t>
            </a:r>
          </a:p>
          <a:p>
            <a:endParaRPr lang="hr-HR" dirty="0"/>
          </a:p>
          <a:p>
            <a:r>
              <a:rPr lang="hr-HR" dirty="0"/>
              <a:t>Ako se samo zamjenjuju ekrani tj. tehnologija postoji realna šansa da će biti veći otpor kod korisnika jer je dosadašnje iskustvo pokazalo da je „stara” tehnologija brža i bolja od nove neovisno koliko je „stara” bila loša.</a:t>
            </a:r>
          </a:p>
          <a:p>
            <a:r>
              <a:rPr lang="hr-HR" dirty="0"/>
              <a:t>Ako se radi migracija Forms aplikaciju iz usluge (za razliku od našeg primjera gdje smo migrirali vlastitu aplikaciju) nužna je vrlo uska suradnja s krajnjim korisnicima (prototip) i svakako je važno da postoji netko na strani korisnika koji gura projekt migracije.  </a:t>
            </a:r>
          </a:p>
          <a:p>
            <a:endParaRPr lang="hr-HR" dirty="0"/>
          </a:p>
          <a:p>
            <a:r>
              <a:rPr lang="hr-HR" dirty="0"/>
              <a:t>Vezano za framework primijenili smo "dobre" prakse iz </a:t>
            </a:r>
            <a:r>
              <a:rPr lang="hr-HR" dirty="0" err="1"/>
              <a:t>Formsa</a:t>
            </a:r>
            <a:r>
              <a:rPr lang="hr-HR" dirty="0"/>
              <a:t> u APEX-u (LOV </a:t>
            </a:r>
            <a:r>
              <a:rPr lang="hr-HR" dirty="0" err="1"/>
              <a:t>selecti</a:t>
            </a:r>
            <a:r>
              <a:rPr lang="hr-HR" dirty="0"/>
              <a:t> se nalaze u bazi, Parametarske forme za pozive procedura ili ispisa se kreiraju "on-the-</a:t>
            </a:r>
            <a:r>
              <a:rPr lang="hr-HR" dirty="0" err="1"/>
              <a:t>fly</a:t>
            </a:r>
            <a:r>
              <a:rPr lang="hr-HR" dirty="0"/>
              <a:t>"</a:t>
            </a:r>
          </a:p>
          <a:p>
            <a:endParaRPr lang="hr-HR" dirty="0"/>
          </a:p>
          <a:p>
            <a:r>
              <a:rPr lang="hr-HR" dirty="0"/>
              <a:t>Svi moduli koji su specifični za pojedinog korisnika izdvojeni su u posebne module/aplikacije i integrirani sa centralnim sustavom (kad govorimo o </a:t>
            </a:r>
            <a:r>
              <a:rPr lang="hr-HR" dirty="0" err="1"/>
              <a:t>Oraclu</a:t>
            </a:r>
            <a:r>
              <a:rPr lang="hr-HR" dirty="0"/>
              <a:t> to znači da su takvi moduli dobili svoju nova shema u bazi)</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9</a:t>
            </a:fld>
            <a:endParaRPr lang="hr-HR"/>
          </a:p>
        </p:txBody>
      </p:sp>
    </p:spTree>
    <p:extLst>
      <p:ext uri="{BB962C8B-B14F-4D97-AF65-F5344CB8AC3E}">
        <p14:creationId xmlns:p14="http://schemas.microsoft.com/office/powerpoint/2010/main" val="24260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Forms -&gt; XML -&gt; APEX nismo koristili (uvjet Forms9i)</a:t>
            </a:r>
          </a:p>
        </p:txBody>
      </p:sp>
      <p:sp>
        <p:nvSpPr>
          <p:cNvPr id="4" name="Rezervirano mjesto broja slajda 3"/>
          <p:cNvSpPr>
            <a:spLocks noGrp="1"/>
          </p:cNvSpPr>
          <p:nvPr>
            <p:ph type="sldNum" sz="quarter" idx="5"/>
          </p:nvPr>
        </p:nvSpPr>
        <p:spPr/>
        <p:txBody>
          <a:bodyPr/>
          <a:lstStyle/>
          <a:p>
            <a:fld id="{AB34110F-CF58-4C3B-8600-FB91CB23D3C7}" type="slidenum">
              <a:rPr lang="hr-HR" smtClean="0"/>
              <a:t>10</a:t>
            </a:fld>
            <a:endParaRPr lang="hr-HR"/>
          </a:p>
        </p:txBody>
      </p:sp>
    </p:spTree>
    <p:extLst>
      <p:ext uri="{BB962C8B-B14F-4D97-AF65-F5344CB8AC3E}">
        <p14:creationId xmlns:p14="http://schemas.microsoft.com/office/powerpoint/2010/main" val="3337717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7808" y="2280126"/>
            <a:ext cx="1656384" cy="1026524"/>
          </a:xfrm>
          <a:prstGeom prst="rect">
            <a:avLst/>
          </a:prstGeom>
        </p:spPr>
      </p:pic>
      <p:sp>
        <p:nvSpPr>
          <p:cNvPr id="7" name="Title 1"/>
          <p:cNvSpPr>
            <a:spLocks noGrp="1"/>
          </p:cNvSpPr>
          <p:nvPr>
            <p:ph type="ctrTitle"/>
          </p:nvPr>
        </p:nvSpPr>
        <p:spPr>
          <a:xfrm>
            <a:off x="2171700" y="3824925"/>
            <a:ext cx="7772400" cy="1471218"/>
          </a:xfrm>
        </p:spPr>
        <p:txBody>
          <a:bodyPr anchor="t">
            <a:normAutofit/>
          </a:bodyPr>
          <a:lstStyle>
            <a:lvl1pPr algn="ctr">
              <a:defRPr sz="4000">
                <a:solidFill>
                  <a:schemeClr val="tx1">
                    <a:lumMod val="65000"/>
                    <a:lumOff val="35000"/>
                  </a:schemeClr>
                </a:solidFill>
              </a:defRPr>
            </a:lvl1pPr>
          </a:lstStyle>
          <a:p>
            <a:r>
              <a:rPr lang="en-US" dirty="0"/>
              <a:t>Click to edit Master title style</a:t>
            </a:r>
          </a:p>
        </p:txBody>
      </p:sp>
      <p:cxnSp>
        <p:nvCxnSpPr>
          <p:cNvPr id="9" name="Straight Connector 8"/>
          <p:cNvCxnSpPr/>
          <p:nvPr userDrawn="1"/>
        </p:nvCxnSpPr>
        <p:spPr>
          <a:xfrm>
            <a:off x="4390488" y="3559601"/>
            <a:ext cx="3449126" cy="0"/>
          </a:xfrm>
          <a:prstGeom prst="line">
            <a:avLst/>
          </a:prstGeom>
          <a:ln>
            <a:solidFill>
              <a:schemeClr val="bg2">
                <a:lumMod val="5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5294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IN2_Naslovna">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0"/>
            <a:ext cx="12192000" cy="4277032"/>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91" y="4833609"/>
            <a:ext cx="1956619" cy="1212578"/>
          </a:xfrm>
          <a:prstGeom prst="rect">
            <a:avLst/>
          </a:prstGeom>
          <a:noFill/>
          <a:ln>
            <a:noFill/>
          </a:ln>
        </p:spPr>
      </p:pic>
    </p:spTree>
    <p:extLst>
      <p:ext uri="{BB962C8B-B14F-4D97-AF65-F5344CB8AC3E}">
        <p14:creationId xmlns:p14="http://schemas.microsoft.com/office/powerpoint/2010/main" val="335328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hr-H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6" name="Slide Number Placeholder 5"/>
          <p:cNvSpPr>
            <a:spLocks noGrp="1"/>
          </p:cNvSpPr>
          <p:nvPr>
            <p:ph type="sldNum" sz="quarter" idx="12"/>
          </p:nvPr>
        </p:nvSpPr>
        <p:spPr/>
        <p:txBody>
          <a:bodyPr/>
          <a:lstStyle/>
          <a:p>
            <a:fld id="{C063C8F8-F457-4E0E-801D-75F23EC12D60}" type="slidenum">
              <a:rPr lang="hr-HR" smtClean="0"/>
              <a:t>‹#›</a:t>
            </a:fld>
            <a:endParaRPr lang="hr-HR"/>
          </a:p>
        </p:txBody>
      </p:sp>
    </p:spTree>
    <p:extLst>
      <p:ext uri="{BB962C8B-B14F-4D97-AF65-F5344CB8AC3E}">
        <p14:creationId xmlns:p14="http://schemas.microsoft.com/office/powerpoint/2010/main" val="389783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400"/>
            </a:lvl1pPr>
          </a:lstStyle>
          <a:p>
            <a:r>
              <a:rPr lang="en-US" dirty="0"/>
              <a:t>Click to edit Master title style</a:t>
            </a:r>
            <a:endParaRPr lang="hr-HR"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E5986E57-7A15-430F-8135-73CA5CE57051}" type="datetime1">
              <a:rPr lang="hr-HR" smtClean="0"/>
              <a:t>6.10.2023.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C063C8F8-F457-4E0E-801D-75F23EC12D60}" type="slidenum">
              <a:rPr lang="hr-HR" smtClean="0"/>
              <a:t>‹#›</a:t>
            </a:fld>
            <a:endParaRPr lang="hr-HR"/>
          </a:p>
        </p:txBody>
      </p:sp>
    </p:spTree>
    <p:extLst>
      <p:ext uri="{BB962C8B-B14F-4D97-AF65-F5344CB8AC3E}">
        <p14:creationId xmlns:p14="http://schemas.microsoft.com/office/powerpoint/2010/main" val="43024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DD3B6F2E-523C-4E39-87F0-165B850AE45C}" type="datetime1">
              <a:rPr lang="hr-HR" smtClean="0"/>
              <a:t>6.10.2023.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C063C8F8-F457-4E0E-801D-75F23EC12D60}" type="slidenum">
              <a:rPr lang="hr-HR" smtClean="0"/>
              <a:t>‹#›</a:t>
            </a:fld>
            <a:endParaRPr lang="hr-HR"/>
          </a:p>
        </p:txBody>
      </p:sp>
    </p:spTree>
    <p:extLst>
      <p:ext uri="{BB962C8B-B14F-4D97-AF65-F5344CB8AC3E}">
        <p14:creationId xmlns:p14="http://schemas.microsoft.com/office/powerpoint/2010/main" val="415956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8CA2A33C-BCFC-404C-8D6F-25A1680F8DCF}" type="datetime1">
              <a:rPr lang="hr-HR" smtClean="0"/>
              <a:t>6.10.2023.</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C063C8F8-F457-4E0E-801D-75F23EC12D60}" type="slidenum">
              <a:rPr lang="hr-HR" smtClean="0"/>
              <a:t>‹#›</a:t>
            </a:fld>
            <a:endParaRPr lang="hr-HR"/>
          </a:p>
        </p:txBody>
      </p:sp>
    </p:spTree>
    <p:extLst>
      <p:ext uri="{BB962C8B-B14F-4D97-AF65-F5344CB8AC3E}">
        <p14:creationId xmlns:p14="http://schemas.microsoft.com/office/powerpoint/2010/main" val="159422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8CA78-86A1-41AB-8958-2F2234907BAF}" type="datetime1">
              <a:rPr lang="hr-HR" smtClean="0"/>
              <a:t>6.10.2023.</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C063C8F8-F457-4E0E-801D-75F23EC12D60}" type="slidenum">
              <a:rPr lang="hr-HR" smtClean="0"/>
              <a:t>‹#›</a:t>
            </a:fld>
            <a:endParaRPr lang="hr-HR"/>
          </a:p>
        </p:txBody>
      </p:sp>
    </p:spTree>
    <p:extLst>
      <p:ext uri="{BB962C8B-B14F-4D97-AF65-F5344CB8AC3E}">
        <p14:creationId xmlns:p14="http://schemas.microsoft.com/office/powerpoint/2010/main" val="400649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8CA78-86A1-41AB-8958-2F2234907BAF}" type="datetime1">
              <a:rPr lang="hr-HR" smtClean="0"/>
              <a:t>6.10.2023.</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C063C8F8-F457-4E0E-801D-75F23EC12D60}" type="slidenum">
              <a:rPr lang="hr-HR" smtClean="0"/>
              <a:t>‹#›</a:t>
            </a:fld>
            <a:endParaRPr lang="hr-H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7959" y="1807899"/>
            <a:ext cx="2436081" cy="3419061"/>
          </a:xfrm>
          <a:prstGeom prst="rect">
            <a:avLst/>
          </a:prstGeom>
        </p:spPr>
      </p:pic>
    </p:spTree>
    <p:extLst>
      <p:ext uri="{BB962C8B-B14F-4D97-AF65-F5344CB8AC3E}">
        <p14:creationId xmlns:p14="http://schemas.microsoft.com/office/powerpoint/2010/main" val="287152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7808" y="2266938"/>
            <a:ext cx="1656384" cy="1026524"/>
          </a:xfrm>
          <a:prstGeom prst="rect">
            <a:avLst/>
          </a:prstGeom>
        </p:spPr>
      </p:pic>
      <p:cxnSp>
        <p:nvCxnSpPr>
          <p:cNvPr id="11" name="Straight Connector 10"/>
          <p:cNvCxnSpPr/>
          <p:nvPr userDrawn="1"/>
        </p:nvCxnSpPr>
        <p:spPr>
          <a:xfrm>
            <a:off x="4379426" y="3553709"/>
            <a:ext cx="3449126" cy="0"/>
          </a:xfrm>
          <a:prstGeom prst="line">
            <a:avLst/>
          </a:prstGeom>
          <a:ln>
            <a:solidFill>
              <a:schemeClr val="bg2">
                <a:lumMod val="50000"/>
              </a:schemeClr>
            </a:solidFill>
          </a:ln>
        </p:spPr>
        <p:style>
          <a:lnRef idx="3">
            <a:schemeClr val="dk1"/>
          </a:lnRef>
          <a:fillRef idx="0">
            <a:schemeClr val="dk1"/>
          </a:fillRef>
          <a:effectRef idx="2">
            <a:schemeClr val="dk1"/>
          </a:effectRef>
          <a:fontRef idx="minor">
            <a:schemeClr val="tx1"/>
          </a:fontRef>
        </p:style>
      </p:cxnSp>
      <p:sp>
        <p:nvSpPr>
          <p:cNvPr id="12" name="Title 1"/>
          <p:cNvSpPr txBox="1">
            <a:spLocks/>
          </p:cNvSpPr>
          <p:nvPr userDrawn="1"/>
        </p:nvSpPr>
        <p:spPr>
          <a:xfrm>
            <a:off x="2217788" y="3792832"/>
            <a:ext cx="7772400" cy="77552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000" kern="1200" baseline="0">
                <a:solidFill>
                  <a:schemeClr val="tx1">
                    <a:lumMod val="65000"/>
                    <a:lumOff val="3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hr-HR" dirty="0"/>
              <a:t>T</a:t>
            </a:r>
            <a:r>
              <a:rPr lang="en-US" dirty="0"/>
              <a:t>hank you for your attention</a:t>
            </a:r>
            <a:r>
              <a:rPr lang="hr-HR" dirty="0"/>
              <a:t>.</a:t>
            </a:r>
            <a:endParaRPr lang="en-US" sz="4000" dirty="0"/>
          </a:p>
        </p:txBody>
      </p:sp>
      <p:sp>
        <p:nvSpPr>
          <p:cNvPr id="13" name="Title 1"/>
          <p:cNvSpPr txBox="1">
            <a:spLocks/>
          </p:cNvSpPr>
          <p:nvPr userDrawn="1"/>
        </p:nvSpPr>
        <p:spPr>
          <a:xfrm>
            <a:off x="2217788" y="5696827"/>
            <a:ext cx="7772400" cy="87067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1800" kern="1200" baseline="0">
                <a:solidFill>
                  <a:schemeClr val="tx1">
                    <a:lumMod val="65000"/>
                    <a:lumOff val="35000"/>
                  </a:schemeClr>
                </a:solidFill>
                <a:latin typeface="+mj-lt"/>
                <a:ea typeface="+mj-ea"/>
                <a:cs typeface="+mj-cs"/>
              </a:defRPr>
            </a:lvl1pPr>
          </a:lstStyle>
          <a:p>
            <a:r>
              <a:rPr lang="hr-HR" sz="1800" dirty="0"/>
              <a:t>IN2 </a:t>
            </a:r>
            <a:r>
              <a:rPr lang="hr-HR" sz="1800" dirty="0" err="1"/>
              <a:t>Ltd</a:t>
            </a:r>
            <a:r>
              <a:rPr lang="hr-HR" sz="1800" dirty="0"/>
              <a:t>.</a:t>
            </a:r>
            <a:br>
              <a:rPr lang="hr-HR" sz="1800" dirty="0"/>
            </a:br>
            <a:r>
              <a:rPr lang="hr-HR" sz="1800" dirty="0"/>
              <a:t> Marohnićeva 1/1, Zagreb, HR,</a:t>
            </a:r>
            <a:br>
              <a:rPr lang="hr-HR" sz="1800" dirty="0"/>
            </a:br>
            <a:r>
              <a:rPr lang="hr-HR" sz="1800" dirty="0"/>
              <a:t>www.in2.eu</a:t>
            </a:r>
            <a:endParaRPr lang="en-US" sz="1800" dirty="0"/>
          </a:p>
        </p:txBody>
      </p:sp>
    </p:spTree>
    <p:extLst>
      <p:ext uri="{BB962C8B-B14F-4D97-AF65-F5344CB8AC3E}">
        <p14:creationId xmlns:p14="http://schemas.microsoft.com/office/powerpoint/2010/main" val="136171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139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3000" b="-13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554921" y="780336"/>
            <a:ext cx="798878" cy="495096"/>
          </a:xfrm>
          <a:prstGeom prst="rect">
            <a:avLst/>
          </a:prstGeom>
        </p:spPr>
      </p:pic>
      <p:sp>
        <p:nvSpPr>
          <p:cNvPr id="2" name="Title Placeholder 1"/>
          <p:cNvSpPr>
            <a:spLocks noGrp="1"/>
          </p:cNvSpPr>
          <p:nvPr>
            <p:ph type="title"/>
          </p:nvPr>
        </p:nvSpPr>
        <p:spPr>
          <a:xfrm>
            <a:off x="838200" y="365125"/>
            <a:ext cx="9597390" cy="1325563"/>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D49D2-7733-40E1-B503-7551B5639A96}" type="datetime1">
              <a:rPr lang="hr-HR" smtClean="0"/>
              <a:t>6.10.2023.</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3C8F8-F457-4E0E-801D-75F23EC12D60}" type="slidenum">
              <a:rPr lang="hr-HR" smtClean="0"/>
              <a:t>‹#›</a:t>
            </a:fld>
            <a:endParaRPr lang="hr-HR"/>
          </a:p>
        </p:txBody>
      </p:sp>
    </p:spTree>
    <p:extLst>
      <p:ext uri="{BB962C8B-B14F-4D97-AF65-F5344CB8AC3E}">
        <p14:creationId xmlns:p14="http://schemas.microsoft.com/office/powerpoint/2010/main" val="4173184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6" r:id="rId8"/>
    <p:sldLayoutId id="2147483658" r:id="rId9"/>
    <p:sldLayoutId id="2147483659" r:id="rId10"/>
  </p:sldLayoutIdLst>
  <p:hf hdr="0" ftr="0"/>
  <p:txStyles>
    <p:titleStyle>
      <a:lvl1pPr algn="l" defTabSz="914400" rtl="0" eaLnBrk="1" latinLnBrk="0" hangingPunct="1">
        <a:lnSpc>
          <a:spcPct val="90000"/>
        </a:lnSpc>
        <a:spcBef>
          <a:spcPct val="0"/>
        </a:spcBef>
        <a:buNone/>
        <a:defRPr sz="4000"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www.plug-ins-pro.com/ords/uc/r/plug-ins-pro/home" TargetMode="External"/><Relationship Id="rId4" Type="http://schemas.openxmlformats.org/officeDocument/2006/relationships/hyperlink" Target="http://www.fos.world/ords/f?p=FOS:HOM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hyperlink" Target="http://www.pitss.com/" TargetMode="External"/><Relationship Id="rId3" Type="http://schemas.openxmlformats.org/officeDocument/2006/relationships/image" Target="../media/image37.jpeg"/><Relationship Id="rId7" Type="http://schemas.openxmlformats.org/officeDocument/2006/relationships/hyperlink" Target="http://www.blogs.oracle.com/apex/post/forms-to-apex-creating-the-apex-application"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www.pretius.com/" TargetMode="External"/><Relationship Id="rId5" Type="http://schemas.openxmlformats.org/officeDocument/2006/relationships/hyperlink" Target="http://www.insum.ca/oracle-forms-migration-assessment" TargetMode="External"/><Relationship Id="rId4" Type="http://schemas.openxmlformats.org/officeDocument/2006/relationships/hyperlink" Target="http://www.insum.ca/oracle-forms-conversion-to-oracle-apex-where-to-star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D149C-2993-44A1-A156-24D77C3594A7}"/>
              </a:ext>
            </a:extLst>
          </p:cNvPr>
          <p:cNvSpPr txBox="1"/>
          <p:nvPr/>
        </p:nvSpPr>
        <p:spPr>
          <a:xfrm>
            <a:off x="7604449" y="4729623"/>
            <a:ext cx="4460033" cy="1200329"/>
          </a:xfrm>
          <a:prstGeom prst="rect">
            <a:avLst/>
          </a:prstGeom>
          <a:noFill/>
        </p:spPr>
        <p:txBody>
          <a:bodyPr wrap="square" rtlCol="0">
            <a:spAutoFit/>
          </a:bodyPr>
          <a:lstStyle/>
          <a:p>
            <a:pPr algn="l"/>
            <a:r>
              <a:rPr lang="hr-HR" sz="2400" b="1" i="0" dirty="0">
                <a:solidFill>
                  <a:schemeClr val="tx1">
                    <a:lumMod val="65000"/>
                    <a:lumOff val="35000"/>
                  </a:schemeClr>
                </a:solidFill>
                <a:effectLst/>
                <a:latin typeface="Poppins" panose="00000500000000000000" pitchFamily="2" charset="-18"/>
              </a:rPr>
              <a:t>Putovanje IN2 OPUS*ERP-a od Oracle Forms do Oracle APEX-a</a:t>
            </a:r>
          </a:p>
        </p:txBody>
      </p:sp>
    </p:spTree>
    <p:extLst>
      <p:ext uri="{BB962C8B-B14F-4D97-AF65-F5344CB8AC3E}">
        <p14:creationId xmlns:p14="http://schemas.microsoft.com/office/powerpoint/2010/main" val="297782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9000" b="-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94F89D-2286-5F02-5905-920E5DCE6EC9}"/>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Alati</a:t>
            </a:r>
          </a:p>
        </p:txBody>
      </p:sp>
      <p:grpSp>
        <p:nvGrpSpPr>
          <p:cNvPr id="7" name="Group 8">
            <a:extLst>
              <a:ext uri="{FF2B5EF4-FFF2-40B4-BE49-F238E27FC236}">
                <a16:creationId xmlns:a16="http://schemas.microsoft.com/office/drawing/2014/main" id="{FD15C015-ADDC-1492-DA66-91881BD6F796}"/>
              </a:ext>
            </a:extLst>
          </p:cNvPr>
          <p:cNvGrpSpPr/>
          <p:nvPr/>
        </p:nvGrpSpPr>
        <p:grpSpPr>
          <a:xfrm>
            <a:off x="0" y="6721475"/>
            <a:ext cx="12192000" cy="136525"/>
            <a:chOff x="0" y="6721475"/>
            <a:chExt cx="14147800" cy="136525"/>
          </a:xfrm>
        </p:grpSpPr>
        <p:sp>
          <p:nvSpPr>
            <p:cNvPr id="8" name="Rectangle 5">
              <a:extLst>
                <a:ext uri="{FF2B5EF4-FFF2-40B4-BE49-F238E27FC236}">
                  <a16:creationId xmlns:a16="http://schemas.microsoft.com/office/drawing/2014/main" id="{8BAC5327-AABD-AB63-3C60-E32FD20670F2}"/>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F863427A-7650-A8A4-22ED-0D2CC8310AAD}"/>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9F5E1E03-10CC-4FB6-6B56-E367A7AA86D1}"/>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4EA0E3CC-57D3-736A-703A-AA84E406CC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253" y="2543175"/>
            <a:ext cx="2612767" cy="24299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IRA Logo PNG Vector (SVG) Free Download">
            <a:extLst>
              <a:ext uri="{FF2B5EF4-FFF2-40B4-BE49-F238E27FC236}">
                <a16:creationId xmlns:a16="http://schemas.microsoft.com/office/drawing/2014/main" id="{E3CC62CB-C91B-6BE4-D333-942298E3C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227" y="2613820"/>
            <a:ext cx="5132912" cy="2001836"/>
          </a:xfrm>
          <a:prstGeom prst="rect">
            <a:avLst/>
          </a:prstGeom>
          <a:noFill/>
          <a:extLst>
            <a:ext uri="{909E8E84-426E-40DD-AFC4-6F175D3DCCD1}">
              <a14:hiddenFill xmlns:a14="http://schemas.microsoft.com/office/drawing/2010/main">
                <a:solidFill>
                  <a:srgbClr val="FFFFFF"/>
                </a:solidFill>
              </a14:hiddenFill>
            </a:ext>
          </a:extLst>
        </p:spPr>
      </p:pic>
      <p:sp>
        <p:nvSpPr>
          <p:cNvPr id="13" name="TekstniOkvir 12">
            <a:extLst>
              <a:ext uri="{FF2B5EF4-FFF2-40B4-BE49-F238E27FC236}">
                <a16:creationId xmlns:a16="http://schemas.microsoft.com/office/drawing/2014/main" id="{BD765276-6DD2-534A-9B65-34C3DFDF2FD6}"/>
              </a:ext>
            </a:extLst>
          </p:cNvPr>
          <p:cNvSpPr txBox="1"/>
          <p:nvPr/>
        </p:nvSpPr>
        <p:spPr>
          <a:xfrm>
            <a:off x="4772025" y="2688511"/>
            <a:ext cx="1171575" cy="2215991"/>
          </a:xfrm>
          <a:prstGeom prst="rect">
            <a:avLst/>
          </a:prstGeom>
          <a:noFill/>
        </p:spPr>
        <p:txBody>
          <a:bodyPr wrap="square">
            <a:spAutoFit/>
          </a:bodyPr>
          <a:lstStyle/>
          <a:p>
            <a:r>
              <a:rPr lang="hr-HR" sz="13800" dirty="0">
                <a:solidFill>
                  <a:schemeClr val="tx1">
                    <a:lumMod val="50000"/>
                    <a:lumOff val="50000"/>
                  </a:schemeClr>
                </a:solidFill>
                <a:latin typeface="Calibri Light" panose="020F0302020204030204" pitchFamily="34" charset="0"/>
                <a:cs typeface="Calibri Light" panose="020F0302020204030204" pitchFamily="34" charset="0"/>
              </a:rPr>
              <a:t>&amp;</a:t>
            </a:r>
            <a:endParaRPr lang="hr-HR" sz="13800" dirty="0">
              <a:solidFill>
                <a:schemeClr val="tx1">
                  <a:lumMod val="50000"/>
                  <a:lumOff val="50000"/>
                </a:schemeClr>
              </a:solidFill>
            </a:endParaRPr>
          </a:p>
        </p:txBody>
      </p:sp>
    </p:spTree>
    <p:extLst>
      <p:ext uri="{BB962C8B-B14F-4D97-AF65-F5344CB8AC3E}">
        <p14:creationId xmlns:p14="http://schemas.microsoft.com/office/powerpoint/2010/main" val="2683823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l="-11000" r="-11000"/>
          </a:stretch>
        </a:blipFill>
        <a:effectLst/>
      </p:bgPr>
    </p:bg>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7977C18F-8C54-BC76-CD69-E5C924172E21}"/>
              </a:ext>
            </a:extLst>
          </p:cNvPr>
          <p:cNvPicPr>
            <a:picLocks noChangeAspect="1"/>
          </p:cNvPicPr>
          <p:nvPr/>
        </p:nvPicPr>
        <p:blipFill>
          <a:blip r:embed="rId4"/>
          <a:stretch>
            <a:fillRect/>
          </a:stretch>
        </p:blipFill>
        <p:spPr>
          <a:xfrm>
            <a:off x="3447990" y="1429206"/>
            <a:ext cx="4824986" cy="5063669"/>
          </a:xfrm>
          <a:prstGeom prst="rect">
            <a:avLst/>
          </a:prstGeom>
          <a:effectLst>
            <a:outerShdw blurRad="63500" sx="102000" sy="102000" algn="ctr" rotWithShape="0">
              <a:prstClr val="black">
                <a:alpha val="40000"/>
              </a:prstClr>
            </a:outerShdw>
          </a:effectLst>
        </p:spPr>
      </p:pic>
      <p:sp>
        <p:nvSpPr>
          <p:cNvPr id="3" name="Title 1">
            <a:extLst>
              <a:ext uri="{FF2B5EF4-FFF2-40B4-BE49-F238E27FC236}">
                <a16:creationId xmlns:a16="http://schemas.microsoft.com/office/drawing/2014/main" id="{8B94F89D-2286-5F02-5905-920E5DCE6EC9}"/>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Priprema</a:t>
            </a:r>
          </a:p>
        </p:txBody>
      </p:sp>
      <p:grpSp>
        <p:nvGrpSpPr>
          <p:cNvPr id="7" name="Group 8">
            <a:extLst>
              <a:ext uri="{FF2B5EF4-FFF2-40B4-BE49-F238E27FC236}">
                <a16:creationId xmlns:a16="http://schemas.microsoft.com/office/drawing/2014/main" id="{FD15C015-ADDC-1492-DA66-91881BD6F796}"/>
              </a:ext>
            </a:extLst>
          </p:cNvPr>
          <p:cNvGrpSpPr/>
          <p:nvPr/>
        </p:nvGrpSpPr>
        <p:grpSpPr>
          <a:xfrm>
            <a:off x="0" y="6721475"/>
            <a:ext cx="12192000" cy="136525"/>
            <a:chOff x="0" y="6721475"/>
            <a:chExt cx="14147800" cy="136525"/>
          </a:xfrm>
        </p:grpSpPr>
        <p:sp>
          <p:nvSpPr>
            <p:cNvPr id="8" name="Rectangle 5">
              <a:extLst>
                <a:ext uri="{FF2B5EF4-FFF2-40B4-BE49-F238E27FC236}">
                  <a16:creationId xmlns:a16="http://schemas.microsoft.com/office/drawing/2014/main" id="{8BAC5327-AABD-AB63-3C60-E32FD20670F2}"/>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F863427A-7650-A8A4-22ED-0D2CC8310AAD}"/>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9F5E1E03-10CC-4FB6-6B56-E367A7AA86D1}"/>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Slika 5">
            <a:extLst>
              <a:ext uri="{FF2B5EF4-FFF2-40B4-BE49-F238E27FC236}">
                <a16:creationId xmlns:a16="http://schemas.microsoft.com/office/drawing/2014/main" id="{C5011E0F-4B9C-CDC4-87B2-9B8EEF942E6C}"/>
              </a:ext>
            </a:extLst>
          </p:cNvPr>
          <p:cNvPicPr>
            <a:picLocks noChangeAspect="1"/>
          </p:cNvPicPr>
          <p:nvPr/>
        </p:nvPicPr>
        <p:blipFill>
          <a:blip r:embed="rId5"/>
          <a:stretch>
            <a:fillRect/>
          </a:stretch>
        </p:blipFill>
        <p:spPr>
          <a:xfrm>
            <a:off x="641350" y="1429206"/>
            <a:ext cx="10909299" cy="50450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2275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94F89D-2286-5F02-5905-920E5DCE6EC9}"/>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Priprema</a:t>
            </a:r>
          </a:p>
        </p:txBody>
      </p:sp>
      <p:grpSp>
        <p:nvGrpSpPr>
          <p:cNvPr id="7" name="Group 8">
            <a:extLst>
              <a:ext uri="{FF2B5EF4-FFF2-40B4-BE49-F238E27FC236}">
                <a16:creationId xmlns:a16="http://schemas.microsoft.com/office/drawing/2014/main" id="{FD15C015-ADDC-1492-DA66-91881BD6F796}"/>
              </a:ext>
            </a:extLst>
          </p:cNvPr>
          <p:cNvGrpSpPr/>
          <p:nvPr/>
        </p:nvGrpSpPr>
        <p:grpSpPr>
          <a:xfrm>
            <a:off x="0" y="6721475"/>
            <a:ext cx="12192000" cy="136525"/>
            <a:chOff x="0" y="6721475"/>
            <a:chExt cx="14147800" cy="136525"/>
          </a:xfrm>
        </p:grpSpPr>
        <p:sp>
          <p:nvSpPr>
            <p:cNvPr id="8" name="Rectangle 5">
              <a:extLst>
                <a:ext uri="{FF2B5EF4-FFF2-40B4-BE49-F238E27FC236}">
                  <a16:creationId xmlns:a16="http://schemas.microsoft.com/office/drawing/2014/main" id="{8BAC5327-AABD-AB63-3C60-E32FD20670F2}"/>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F863427A-7650-A8A4-22ED-0D2CC8310AAD}"/>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9F5E1E03-10CC-4FB6-6B56-E367A7AA86D1}"/>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Slika 3">
            <a:extLst>
              <a:ext uri="{FF2B5EF4-FFF2-40B4-BE49-F238E27FC236}">
                <a16:creationId xmlns:a16="http://schemas.microsoft.com/office/drawing/2014/main" id="{D2308CAD-C7BA-4501-F6BC-5E8A1C1C7FF2}"/>
              </a:ext>
            </a:extLst>
          </p:cNvPr>
          <p:cNvPicPr>
            <a:picLocks noChangeAspect="1"/>
          </p:cNvPicPr>
          <p:nvPr/>
        </p:nvPicPr>
        <p:blipFill>
          <a:blip r:embed="rId4"/>
          <a:stretch>
            <a:fillRect/>
          </a:stretch>
        </p:blipFill>
        <p:spPr>
          <a:xfrm>
            <a:off x="774700" y="1329334"/>
            <a:ext cx="10579100" cy="51635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7093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0F240-328E-1AE8-E7E1-EC137C307F4A}"/>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Realizacija</a:t>
            </a:r>
          </a:p>
        </p:txBody>
      </p:sp>
      <p:sp>
        <p:nvSpPr>
          <p:cNvPr id="3" name="Content Placeholder 2">
            <a:extLst>
              <a:ext uri="{FF2B5EF4-FFF2-40B4-BE49-F238E27FC236}">
                <a16:creationId xmlns:a16="http://schemas.microsoft.com/office/drawing/2014/main" id="{357C69BB-1066-3E52-448C-0786641B53F4}"/>
              </a:ext>
            </a:extLst>
          </p:cNvPr>
          <p:cNvSpPr txBox="1">
            <a:spLocks/>
          </p:cNvSpPr>
          <p:nvPr/>
        </p:nvSpPr>
        <p:spPr>
          <a:xfrm>
            <a:off x="359774" y="1634065"/>
            <a:ext cx="9142813"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hr-HR" sz="2800" dirty="0">
                <a:latin typeface="Calibri Light" panose="020F0302020204030204" pitchFamily="34" charset="0"/>
                <a:cs typeface="Calibri Light" panose="020F0302020204030204" pitchFamily="34" charset="0"/>
              </a:rPr>
              <a:t>Više paralelnih </a:t>
            </a:r>
            <a:r>
              <a:rPr lang="hr-HR" sz="2800" i="1" dirty="0" err="1">
                <a:latin typeface="Calibri Light" panose="020F0302020204030204" pitchFamily="34" charset="0"/>
                <a:cs typeface="Calibri Light" panose="020F0302020204030204" pitchFamily="34" charset="0"/>
              </a:rPr>
              <a:t>track</a:t>
            </a:r>
            <a:r>
              <a:rPr lang="hr-HR" sz="2800" i="1" dirty="0">
                <a:latin typeface="Calibri Light" panose="020F0302020204030204" pitchFamily="34" charset="0"/>
                <a:cs typeface="Calibri Light" panose="020F0302020204030204" pitchFamily="34" charset="0"/>
              </a:rPr>
              <a:t>-ova</a:t>
            </a:r>
          </a:p>
          <a:p>
            <a:pPr marL="1428750" lvl="2" indent="-514350">
              <a:buFont typeface="+mj-lt"/>
              <a:buAutoNum type="arabicPeriod"/>
            </a:pPr>
            <a:r>
              <a:rPr lang="hr-HR" sz="3200" dirty="0">
                <a:latin typeface="Calibri Light" panose="020F0302020204030204" pitchFamily="34" charset="0"/>
                <a:cs typeface="Calibri Light" panose="020F0302020204030204" pitchFamily="34" charset="0"/>
              </a:rPr>
              <a:t>IN2HR </a:t>
            </a:r>
          </a:p>
          <a:p>
            <a:pPr marL="1428750" lvl="2" indent="-514350">
              <a:buFont typeface="+mj-lt"/>
              <a:buAutoNum type="arabicPeriod"/>
            </a:pPr>
            <a:r>
              <a:rPr lang="hr-HR" sz="3200" dirty="0">
                <a:latin typeface="Calibri Light" panose="020F0302020204030204" pitchFamily="34" charset="0"/>
                <a:cs typeface="Calibri Light" panose="020F0302020204030204" pitchFamily="34" charset="0"/>
              </a:rPr>
              <a:t>Maloprodaja</a:t>
            </a:r>
          </a:p>
          <a:p>
            <a:pPr marL="1428750" lvl="2" indent="-514350">
              <a:buFont typeface="+mj-lt"/>
              <a:buAutoNum type="arabicPeriod"/>
            </a:pPr>
            <a:r>
              <a:rPr lang="hr-HR" sz="3200" dirty="0">
                <a:latin typeface="Calibri Light" panose="020F0302020204030204" pitchFamily="34" charset="0"/>
                <a:cs typeface="Calibri Light" panose="020F0302020204030204" pitchFamily="34" charset="0"/>
              </a:rPr>
              <a:t>Financije i računovodstvo</a:t>
            </a:r>
          </a:p>
          <a:p>
            <a:pPr marL="1428750" lvl="2" indent="-514350">
              <a:buFont typeface="+mj-lt"/>
              <a:buAutoNum type="arabicPeriod"/>
            </a:pPr>
            <a:r>
              <a:rPr lang="hr-HR" sz="3200" dirty="0">
                <a:latin typeface="Calibri Light" panose="020F0302020204030204" pitchFamily="34" charset="0"/>
                <a:cs typeface="Calibri Light" panose="020F0302020204030204" pitchFamily="34" charset="0"/>
              </a:rPr>
              <a:t>Komercijalni moduli</a:t>
            </a:r>
          </a:p>
          <a:p>
            <a:pPr lvl="1"/>
            <a:endParaRPr lang="hr-HR" sz="2800" b="1" dirty="0">
              <a:latin typeface="Calibri Light" panose="020F0302020204030204" pitchFamily="34" charset="0"/>
              <a:cs typeface="Calibri Light" panose="020F0302020204030204" pitchFamily="34" charset="0"/>
            </a:endParaRPr>
          </a:p>
          <a:p>
            <a:pPr lvl="1"/>
            <a:endParaRPr lang="hr-HR" sz="2800" b="1" dirty="0">
              <a:latin typeface="Calibri Light" panose="020F0302020204030204" pitchFamily="34" charset="0"/>
              <a:cs typeface="Calibri Light" panose="020F0302020204030204" pitchFamily="34" charset="0"/>
            </a:endParaRPr>
          </a:p>
          <a:p>
            <a:pPr lvl="1"/>
            <a:endParaRPr lang="hr-HR" sz="2800" b="1" dirty="0">
              <a:latin typeface="Calibri Light" panose="020F0302020204030204" pitchFamily="34" charset="0"/>
              <a:cs typeface="Calibri Light" panose="020F0302020204030204" pitchFamily="34" charset="0"/>
            </a:endParaRPr>
          </a:p>
          <a:p>
            <a:pPr marL="457200" lvl="1" indent="0">
              <a:buFont typeface="Arial" panose="020B0604020202020204" pitchFamily="34" charset="0"/>
              <a:buNone/>
            </a:pPr>
            <a:endParaRPr lang="hr-HR" sz="2800" b="1" dirty="0">
              <a:latin typeface="Calibri Light" panose="020F0302020204030204" pitchFamily="34" charset="0"/>
              <a:cs typeface="Calibri Light" panose="020F0302020204030204" pitchFamily="34" charset="0"/>
            </a:endParaRPr>
          </a:p>
          <a:p>
            <a:endParaRPr lang="hr-HR" sz="3200" dirty="0">
              <a:latin typeface="Calibri Light" panose="020F0302020204030204" pitchFamily="34" charset="0"/>
              <a:cs typeface="Calibri Light" panose="020F0302020204030204" pitchFamily="34" charset="0"/>
            </a:endParaRPr>
          </a:p>
        </p:txBody>
      </p:sp>
      <p:grpSp>
        <p:nvGrpSpPr>
          <p:cNvPr id="4" name="Group 8">
            <a:extLst>
              <a:ext uri="{FF2B5EF4-FFF2-40B4-BE49-F238E27FC236}">
                <a16:creationId xmlns:a16="http://schemas.microsoft.com/office/drawing/2014/main" id="{254F895F-015C-8AFA-1D5E-80CDD5DA0020}"/>
              </a:ext>
            </a:extLst>
          </p:cNvPr>
          <p:cNvGrpSpPr/>
          <p:nvPr/>
        </p:nvGrpSpPr>
        <p:grpSpPr>
          <a:xfrm>
            <a:off x="0" y="6721475"/>
            <a:ext cx="12192000" cy="136525"/>
            <a:chOff x="0" y="6721475"/>
            <a:chExt cx="14147800" cy="136525"/>
          </a:xfrm>
        </p:grpSpPr>
        <p:sp>
          <p:nvSpPr>
            <p:cNvPr id="5" name="Rectangle 5">
              <a:extLst>
                <a:ext uri="{FF2B5EF4-FFF2-40B4-BE49-F238E27FC236}">
                  <a16:creationId xmlns:a16="http://schemas.microsoft.com/office/drawing/2014/main" id="{296DD4A1-E647-38E0-CA0D-A3A2E7F56D03}"/>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C6206473-84F5-914C-91F7-0DB09FA17AB5}"/>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7">
              <a:extLst>
                <a:ext uri="{FF2B5EF4-FFF2-40B4-BE49-F238E27FC236}">
                  <a16:creationId xmlns:a16="http://schemas.microsoft.com/office/drawing/2014/main" id="{97586820-1661-FC19-E217-355543106F18}"/>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utoShape 2" descr="What is a Pareto Chart? | TIBCO Software">
            <a:extLst>
              <a:ext uri="{FF2B5EF4-FFF2-40B4-BE49-F238E27FC236}">
                <a16:creationId xmlns:a16="http://schemas.microsoft.com/office/drawing/2014/main" id="{6B3264A1-2B5C-13ED-E590-34AC2A46A5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9" name="Pravokutnik 8">
            <a:extLst>
              <a:ext uri="{FF2B5EF4-FFF2-40B4-BE49-F238E27FC236}">
                <a16:creationId xmlns:a16="http://schemas.microsoft.com/office/drawing/2014/main" id="{43711104-D3AD-BF5D-674C-39725DAE0E82}"/>
              </a:ext>
            </a:extLst>
          </p:cNvPr>
          <p:cNvSpPr/>
          <p:nvPr/>
        </p:nvSpPr>
        <p:spPr>
          <a:xfrm>
            <a:off x="7171765" y="3581400"/>
            <a:ext cx="4660461" cy="2658035"/>
          </a:xfrm>
          <a:prstGeom prst="rect">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TekstniOkvir 9">
            <a:extLst>
              <a:ext uri="{FF2B5EF4-FFF2-40B4-BE49-F238E27FC236}">
                <a16:creationId xmlns:a16="http://schemas.microsoft.com/office/drawing/2014/main" id="{177DD51D-E2B4-D8A9-B0A6-AB71F0364A37}"/>
              </a:ext>
            </a:extLst>
          </p:cNvPr>
          <p:cNvSpPr txBox="1"/>
          <p:nvPr/>
        </p:nvSpPr>
        <p:spPr>
          <a:xfrm>
            <a:off x="9035830" y="6235740"/>
            <a:ext cx="1631576" cy="369332"/>
          </a:xfrm>
          <a:prstGeom prst="rect">
            <a:avLst/>
          </a:prstGeom>
          <a:noFill/>
        </p:spPr>
        <p:txBody>
          <a:bodyPr wrap="square" rtlCol="0">
            <a:spAutoFit/>
          </a:bodyPr>
          <a:lstStyle/>
          <a:p>
            <a:r>
              <a:rPr lang="hr-HR" dirty="0"/>
              <a:t>Vrijeme</a:t>
            </a:r>
          </a:p>
        </p:txBody>
      </p:sp>
      <p:sp>
        <p:nvSpPr>
          <p:cNvPr id="11" name="TekstniOkvir 10">
            <a:extLst>
              <a:ext uri="{FF2B5EF4-FFF2-40B4-BE49-F238E27FC236}">
                <a16:creationId xmlns:a16="http://schemas.microsoft.com/office/drawing/2014/main" id="{F2649947-B138-509E-E0B2-CE2477B04FE0}"/>
              </a:ext>
            </a:extLst>
          </p:cNvPr>
          <p:cNvSpPr txBox="1"/>
          <p:nvPr/>
        </p:nvSpPr>
        <p:spPr>
          <a:xfrm rot="16200000">
            <a:off x="6282480" y="4646096"/>
            <a:ext cx="1380565" cy="369332"/>
          </a:xfrm>
          <a:prstGeom prst="rect">
            <a:avLst/>
          </a:prstGeom>
          <a:noFill/>
        </p:spPr>
        <p:txBody>
          <a:bodyPr wrap="square" rtlCol="0">
            <a:spAutoFit/>
          </a:bodyPr>
          <a:lstStyle/>
          <a:p>
            <a:r>
              <a:rPr lang="hr-HR" dirty="0"/>
              <a:t>Resursi</a:t>
            </a:r>
          </a:p>
        </p:txBody>
      </p:sp>
    </p:spTree>
    <p:extLst>
      <p:ext uri="{BB962C8B-B14F-4D97-AF65-F5344CB8AC3E}">
        <p14:creationId xmlns:p14="http://schemas.microsoft.com/office/powerpoint/2010/main" val="27157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0F240-328E-1AE8-E7E1-EC137C307F4A}"/>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Realizacija</a:t>
            </a:r>
          </a:p>
        </p:txBody>
      </p:sp>
      <p:sp>
        <p:nvSpPr>
          <p:cNvPr id="3" name="Content Placeholder 2">
            <a:extLst>
              <a:ext uri="{FF2B5EF4-FFF2-40B4-BE49-F238E27FC236}">
                <a16:creationId xmlns:a16="http://schemas.microsoft.com/office/drawing/2014/main" id="{357C69BB-1066-3E52-448C-0786641B53F4}"/>
              </a:ext>
            </a:extLst>
          </p:cNvPr>
          <p:cNvSpPr txBox="1">
            <a:spLocks/>
          </p:cNvSpPr>
          <p:nvPr/>
        </p:nvSpPr>
        <p:spPr>
          <a:xfrm>
            <a:off x="514350" y="28151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hr-HR" sz="3200" dirty="0">
                <a:latin typeface="Arial" panose="020B0604020202020204" pitchFamily="34" charset="0"/>
                <a:cs typeface="Arial" panose="020B0604020202020204" pitchFamily="34" charset="0"/>
              </a:rPr>
              <a:t>Uvijek vrijedi </a:t>
            </a:r>
            <a:r>
              <a:rPr lang="hr-HR" sz="3200" dirty="0" err="1">
                <a:latin typeface="Arial" panose="020B0604020202020204" pitchFamily="34" charset="0"/>
                <a:cs typeface="Arial" panose="020B0604020202020204" pitchFamily="34" charset="0"/>
              </a:rPr>
              <a:t>Paretovo</a:t>
            </a:r>
            <a:r>
              <a:rPr lang="hr-HR" sz="3200" dirty="0">
                <a:latin typeface="Arial" panose="020B0604020202020204" pitchFamily="34" charset="0"/>
                <a:cs typeface="Arial" panose="020B0604020202020204" pitchFamily="34" charset="0"/>
              </a:rPr>
              <a:t> pravilo </a:t>
            </a:r>
            <a:r>
              <a:rPr lang="hr-HR" sz="3200" dirty="0">
                <a:latin typeface="Arial" panose="020B0604020202020204" pitchFamily="34" charset="0"/>
                <a:cs typeface="Arial" panose="020B0604020202020204" pitchFamily="34" charset="0"/>
                <a:sym typeface="Wingdings" panose="05000000000000000000" pitchFamily="2" charset="2"/>
              </a:rPr>
              <a:t></a:t>
            </a:r>
            <a:endParaRPr lang="hr-HR" sz="3200" dirty="0">
              <a:latin typeface="Arial" panose="020B0604020202020204" pitchFamily="34" charset="0"/>
              <a:cs typeface="Arial" panose="020B0604020202020204" pitchFamily="34" charset="0"/>
            </a:endParaRPr>
          </a:p>
          <a:p>
            <a:pPr lvl="1"/>
            <a:endParaRPr lang="hr-HR" sz="2800" dirty="0">
              <a:latin typeface="Arial" panose="020B0604020202020204" pitchFamily="34" charset="0"/>
              <a:cs typeface="Arial" panose="020B0604020202020204" pitchFamily="34" charset="0"/>
            </a:endParaRPr>
          </a:p>
          <a:p>
            <a:pPr lvl="1"/>
            <a:endParaRPr lang="hr-HR" sz="2800" dirty="0">
              <a:latin typeface="Arial" panose="020B0604020202020204" pitchFamily="34" charset="0"/>
              <a:cs typeface="Arial" panose="020B0604020202020204" pitchFamily="34" charset="0"/>
            </a:endParaRPr>
          </a:p>
          <a:p>
            <a:pPr lvl="1"/>
            <a:endParaRPr lang="hr-HR" sz="2800"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hr-HR" sz="2800" dirty="0">
              <a:latin typeface="Arial" panose="020B0604020202020204" pitchFamily="34" charset="0"/>
              <a:cs typeface="Arial" panose="020B0604020202020204" pitchFamily="34" charset="0"/>
            </a:endParaRPr>
          </a:p>
          <a:p>
            <a:endParaRPr lang="hr-HR" sz="3200" dirty="0">
              <a:latin typeface="Arial" panose="020B0604020202020204" pitchFamily="34" charset="0"/>
              <a:cs typeface="Arial" panose="020B0604020202020204" pitchFamily="34" charset="0"/>
            </a:endParaRPr>
          </a:p>
        </p:txBody>
      </p:sp>
      <p:grpSp>
        <p:nvGrpSpPr>
          <p:cNvPr id="4" name="Group 8">
            <a:extLst>
              <a:ext uri="{FF2B5EF4-FFF2-40B4-BE49-F238E27FC236}">
                <a16:creationId xmlns:a16="http://schemas.microsoft.com/office/drawing/2014/main" id="{254F895F-015C-8AFA-1D5E-80CDD5DA0020}"/>
              </a:ext>
            </a:extLst>
          </p:cNvPr>
          <p:cNvGrpSpPr/>
          <p:nvPr/>
        </p:nvGrpSpPr>
        <p:grpSpPr>
          <a:xfrm>
            <a:off x="0" y="6721475"/>
            <a:ext cx="12192000" cy="136525"/>
            <a:chOff x="0" y="6721475"/>
            <a:chExt cx="14147800" cy="136525"/>
          </a:xfrm>
        </p:grpSpPr>
        <p:sp>
          <p:nvSpPr>
            <p:cNvPr id="5" name="Rectangle 5">
              <a:extLst>
                <a:ext uri="{FF2B5EF4-FFF2-40B4-BE49-F238E27FC236}">
                  <a16:creationId xmlns:a16="http://schemas.microsoft.com/office/drawing/2014/main" id="{296DD4A1-E647-38E0-CA0D-A3A2E7F56D03}"/>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C6206473-84F5-914C-91F7-0DB09FA17AB5}"/>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7">
              <a:extLst>
                <a:ext uri="{FF2B5EF4-FFF2-40B4-BE49-F238E27FC236}">
                  <a16:creationId xmlns:a16="http://schemas.microsoft.com/office/drawing/2014/main" id="{97586820-1661-FC19-E217-355543106F18}"/>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utoShape 2" descr="What is a Pareto Chart? | TIBCO Software">
            <a:extLst>
              <a:ext uri="{FF2B5EF4-FFF2-40B4-BE49-F238E27FC236}">
                <a16:creationId xmlns:a16="http://schemas.microsoft.com/office/drawing/2014/main" id="{6B3264A1-2B5C-13ED-E590-34AC2A46A5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val="67489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11101304-53C3-576B-AEE6-45E6583EA8DE}"/>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D7670D6E-BBE7-17DB-2C71-BAA9770180D6}"/>
              </a:ext>
            </a:extLst>
          </p:cNvPr>
          <p:cNvSpPr>
            <a:spLocks noGrp="1"/>
          </p:cNvSpPr>
          <p:nvPr>
            <p:ph type="sldNum" sz="quarter" idx="12"/>
          </p:nvPr>
        </p:nvSpPr>
        <p:spPr/>
        <p:txBody>
          <a:bodyPr/>
          <a:lstStyle/>
          <a:p>
            <a:fld id="{C063C8F8-F457-4E0E-801D-75F23EC12D60}" type="slidenum">
              <a:rPr lang="hr-HR" smtClean="0"/>
              <a:t>15</a:t>
            </a:fld>
            <a:endParaRPr lang="hr-HR"/>
          </a:p>
        </p:txBody>
      </p:sp>
      <p:sp>
        <p:nvSpPr>
          <p:cNvPr id="4" name="Title 1">
            <a:extLst>
              <a:ext uri="{FF2B5EF4-FFF2-40B4-BE49-F238E27FC236}">
                <a16:creationId xmlns:a16="http://schemas.microsoft.com/office/drawing/2014/main" id="{ACFCF3DF-6865-58D9-7FB1-ECB4C6FB0284}"/>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Nedoumice - poslovne</a:t>
            </a:r>
          </a:p>
        </p:txBody>
      </p:sp>
      <p:sp>
        <p:nvSpPr>
          <p:cNvPr id="5" name="Content Placeholder 2">
            <a:extLst>
              <a:ext uri="{FF2B5EF4-FFF2-40B4-BE49-F238E27FC236}">
                <a16:creationId xmlns:a16="http://schemas.microsoft.com/office/drawing/2014/main" id="{A338B5A9-1768-9F2F-4ECC-A463DE16436E}"/>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2800" dirty="0">
                <a:cs typeface="Calibri Light"/>
              </a:rPr>
              <a:t>Da li i u kojoj mjeri mijenjati/unaprjeđivati sustav s obzirom na ograničene resurse</a:t>
            </a:r>
          </a:p>
          <a:p>
            <a:pPr lvl="1"/>
            <a:r>
              <a:rPr lang="hr-HR" sz="2800" dirty="0">
                <a:cs typeface="Calibri Light"/>
              </a:rPr>
              <a:t>Na koji način grupirati funkcionalnosti unutar pojedinih modula</a:t>
            </a:r>
          </a:p>
          <a:p>
            <a:pPr marL="457200" lvl="1" indent="0">
              <a:buNone/>
            </a:pPr>
            <a:endParaRPr lang="hr-HR" sz="2800" dirty="0">
              <a:cs typeface="Calibri Light"/>
            </a:endParaRPr>
          </a:p>
          <a:p>
            <a:pPr lvl="1"/>
            <a:endParaRPr lang="hr-HR" sz="2800" dirty="0">
              <a:cs typeface="Calibri Light"/>
            </a:endParaRPr>
          </a:p>
          <a:p>
            <a:pPr lvl="1"/>
            <a:endParaRPr lang="hr-HR" sz="2800" dirty="0">
              <a:cs typeface="Calibri Light"/>
            </a:endParaRP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dirty="0">
              <a:latin typeface="+mn-lt"/>
              <a:cs typeface="Calibri"/>
            </a:endParaRPr>
          </a:p>
        </p:txBody>
      </p:sp>
      <p:grpSp>
        <p:nvGrpSpPr>
          <p:cNvPr id="6" name="Group 8">
            <a:extLst>
              <a:ext uri="{FF2B5EF4-FFF2-40B4-BE49-F238E27FC236}">
                <a16:creationId xmlns:a16="http://schemas.microsoft.com/office/drawing/2014/main" id="{94FA8578-40D2-3AF5-885F-AD27D244165E}"/>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7FCA9B85-DD21-3B9E-B634-239701793B56}"/>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9F0A04A6-68AB-F916-D808-7275A9A99226}"/>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305C1556-09DE-9507-A05D-5E5D52106240}"/>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6203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11101304-53C3-576B-AEE6-45E6583EA8DE}"/>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D7670D6E-BBE7-17DB-2C71-BAA9770180D6}"/>
              </a:ext>
            </a:extLst>
          </p:cNvPr>
          <p:cNvSpPr>
            <a:spLocks noGrp="1"/>
          </p:cNvSpPr>
          <p:nvPr>
            <p:ph type="sldNum" sz="quarter" idx="12"/>
          </p:nvPr>
        </p:nvSpPr>
        <p:spPr/>
        <p:txBody>
          <a:bodyPr/>
          <a:lstStyle/>
          <a:p>
            <a:fld id="{C063C8F8-F457-4E0E-801D-75F23EC12D60}" type="slidenum">
              <a:rPr lang="hr-HR" smtClean="0"/>
              <a:t>16</a:t>
            </a:fld>
            <a:endParaRPr lang="hr-HR"/>
          </a:p>
        </p:txBody>
      </p:sp>
      <p:sp>
        <p:nvSpPr>
          <p:cNvPr id="4" name="Title 1">
            <a:extLst>
              <a:ext uri="{FF2B5EF4-FFF2-40B4-BE49-F238E27FC236}">
                <a16:creationId xmlns:a16="http://schemas.microsoft.com/office/drawing/2014/main" id="{ACFCF3DF-6865-58D9-7FB1-ECB4C6FB0284}"/>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Nedoumice - tehničke</a:t>
            </a:r>
          </a:p>
        </p:txBody>
      </p:sp>
      <p:sp>
        <p:nvSpPr>
          <p:cNvPr id="5" name="Content Placeholder 2">
            <a:extLst>
              <a:ext uri="{FF2B5EF4-FFF2-40B4-BE49-F238E27FC236}">
                <a16:creationId xmlns:a16="http://schemas.microsoft.com/office/drawing/2014/main" id="{A338B5A9-1768-9F2F-4ECC-A463DE16436E}"/>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3200" dirty="0" err="1">
                <a:cs typeface="Calibri Light"/>
              </a:rPr>
              <a:t>Interactive</a:t>
            </a:r>
            <a:r>
              <a:rPr lang="hr-HR" sz="3200" dirty="0">
                <a:cs typeface="Calibri Light"/>
              </a:rPr>
              <a:t> </a:t>
            </a:r>
            <a:r>
              <a:rPr lang="hr-HR" sz="3200" dirty="0" err="1">
                <a:cs typeface="Calibri Light"/>
              </a:rPr>
              <a:t>Report</a:t>
            </a:r>
            <a:r>
              <a:rPr lang="hr-HR" sz="3200" dirty="0">
                <a:cs typeface="Calibri Light"/>
              </a:rPr>
              <a:t> ili </a:t>
            </a:r>
            <a:r>
              <a:rPr lang="hr-HR" sz="3200" dirty="0" err="1">
                <a:cs typeface="Calibri Light"/>
              </a:rPr>
              <a:t>Interactive</a:t>
            </a:r>
            <a:r>
              <a:rPr lang="hr-HR" sz="3200" dirty="0">
                <a:cs typeface="Calibri Light"/>
              </a:rPr>
              <a:t> Grid</a:t>
            </a:r>
          </a:p>
          <a:p>
            <a:pPr lvl="1"/>
            <a:r>
              <a:rPr lang="hr-HR" sz="3200" dirty="0">
                <a:cs typeface="Calibri Light"/>
              </a:rPr>
              <a:t>Plug-</a:t>
            </a:r>
            <a:r>
              <a:rPr lang="hr-HR" sz="3200" dirty="0" err="1">
                <a:cs typeface="Calibri Light"/>
              </a:rPr>
              <a:t>inovi</a:t>
            </a:r>
            <a:r>
              <a:rPr lang="hr-HR" sz="3200" dirty="0">
                <a:cs typeface="Calibri Light"/>
              </a:rPr>
              <a:t> - da ili ne</a:t>
            </a:r>
            <a:endParaRPr lang="hr-HR" sz="2800" dirty="0"/>
          </a:p>
          <a:p>
            <a:pPr lvl="1"/>
            <a:endParaRPr lang="hr-HR" sz="2800" dirty="0">
              <a:cs typeface="Calibri Light"/>
            </a:endParaRPr>
          </a:p>
          <a:p>
            <a:pPr lvl="1"/>
            <a:endParaRPr lang="hr-HR" sz="2800" dirty="0">
              <a:cs typeface="Calibri Light"/>
            </a:endParaRP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sz="3200" dirty="0">
              <a:latin typeface="+mn-lt"/>
              <a:cs typeface="Calibri"/>
            </a:endParaRPr>
          </a:p>
        </p:txBody>
      </p:sp>
      <p:grpSp>
        <p:nvGrpSpPr>
          <p:cNvPr id="6" name="Group 8">
            <a:extLst>
              <a:ext uri="{FF2B5EF4-FFF2-40B4-BE49-F238E27FC236}">
                <a16:creationId xmlns:a16="http://schemas.microsoft.com/office/drawing/2014/main" id="{94FA8578-40D2-3AF5-885F-AD27D244165E}"/>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7FCA9B85-DD21-3B9E-B634-239701793B56}"/>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9F0A04A6-68AB-F916-D808-7275A9A99226}"/>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305C1556-09DE-9507-A05D-5E5D52106240}"/>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3478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7000" b="-7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11101304-53C3-576B-AEE6-45E6583EA8DE}"/>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D7670D6E-BBE7-17DB-2C71-BAA9770180D6}"/>
              </a:ext>
            </a:extLst>
          </p:cNvPr>
          <p:cNvSpPr>
            <a:spLocks noGrp="1"/>
          </p:cNvSpPr>
          <p:nvPr>
            <p:ph type="sldNum" sz="quarter" idx="12"/>
          </p:nvPr>
        </p:nvSpPr>
        <p:spPr/>
        <p:txBody>
          <a:bodyPr/>
          <a:lstStyle/>
          <a:p>
            <a:fld id="{C063C8F8-F457-4E0E-801D-75F23EC12D60}" type="slidenum">
              <a:rPr lang="hr-HR" smtClean="0"/>
              <a:t>17</a:t>
            </a:fld>
            <a:endParaRPr lang="hr-HR"/>
          </a:p>
        </p:txBody>
      </p:sp>
      <p:sp>
        <p:nvSpPr>
          <p:cNvPr id="4" name="Title 1">
            <a:extLst>
              <a:ext uri="{FF2B5EF4-FFF2-40B4-BE49-F238E27FC236}">
                <a16:creationId xmlns:a16="http://schemas.microsoft.com/office/drawing/2014/main" id="{ACFCF3DF-6865-58D9-7FB1-ECB4C6FB0284}"/>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sz="3600" b="1" u="sng" dirty="0" err="1">
                <a:cs typeface="Calibri Light"/>
              </a:rPr>
              <a:t>Interactive</a:t>
            </a:r>
            <a:r>
              <a:rPr lang="hr-HR" sz="3600" b="1" u="sng" dirty="0">
                <a:cs typeface="Calibri Light"/>
              </a:rPr>
              <a:t> </a:t>
            </a:r>
            <a:r>
              <a:rPr lang="hr-HR" sz="3600" b="1" u="sng" dirty="0" err="1">
                <a:cs typeface="Calibri Light"/>
              </a:rPr>
              <a:t>Report</a:t>
            </a:r>
            <a:r>
              <a:rPr lang="hr-HR" sz="3600" b="1" u="sng" dirty="0">
                <a:cs typeface="Calibri Light"/>
              </a:rPr>
              <a:t> ili </a:t>
            </a:r>
            <a:r>
              <a:rPr lang="hr-HR" sz="3600" b="1" u="sng" dirty="0" err="1">
                <a:cs typeface="Calibri Light"/>
              </a:rPr>
              <a:t>Interactive</a:t>
            </a:r>
            <a:r>
              <a:rPr lang="hr-HR" sz="3600" b="1" u="sng" dirty="0">
                <a:cs typeface="Calibri Light"/>
              </a:rPr>
              <a:t> Grid</a:t>
            </a:r>
            <a:endParaRPr lang="hr-HR" u="sng" dirty="0"/>
          </a:p>
        </p:txBody>
      </p:sp>
      <p:sp>
        <p:nvSpPr>
          <p:cNvPr id="5" name="Content Placeholder 2">
            <a:extLst>
              <a:ext uri="{FF2B5EF4-FFF2-40B4-BE49-F238E27FC236}">
                <a16:creationId xmlns:a16="http://schemas.microsoft.com/office/drawing/2014/main" id="{A338B5A9-1768-9F2F-4ECC-A463DE16436E}"/>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3200" dirty="0">
                <a:cs typeface="Calibri Light"/>
              </a:rPr>
              <a:t>80% </a:t>
            </a:r>
            <a:r>
              <a:rPr lang="hr-HR" sz="3200" dirty="0" err="1">
                <a:cs typeface="Calibri Light"/>
              </a:rPr>
              <a:t>Interactive</a:t>
            </a:r>
            <a:r>
              <a:rPr lang="hr-HR" sz="3200" dirty="0">
                <a:cs typeface="Calibri Light"/>
              </a:rPr>
              <a:t> </a:t>
            </a:r>
            <a:r>
              <a:rPr lang="hr-HR" sz="3200" dirty="0" err="1">
                <a:cs typeface="Calibri Light"/>
              </a:rPr>
              <a:t>Report</a:t>
            </a:r>
            <a:r>
              <a:rPr lang="hr-HR" sz="3200" dirty="0">
                <a:cs typeface="Calibri Light"/>
              </a:rPr>
              <a:t>, 20% </a:t>
            </a:r>
            <a:r>
              <a:rPr lang="hr-HR" sz="3200" dirty="0" err="1">
                <a:cs typeface="Calibri Light"/>
              </a:rPr>
              <a:t>Interactive</a:t>
            </a:r>
            <a:r>
              <a:rPr lang="hr-HR" sz="3200" dirty="0">
                <a:cs typeface="Calibri Light"/>
              </a:rPr>
              <a:t> Grid</a:t>
            </a:r>
          </a:p>
          <a:p>
            <a:pPr lvl="1"/>
            <a:endParaRPr lang="hr-HR" sz="2800" dirty="0">
              <a:cs typeface="Calibri Light"/>
            </a:endParaRPr>
          </a:p>
          <a:p>
            <a:pPr lvl="1"/>
            <a:endParaRPr lang="hr-HR" sz="2800" dirty="0">
              <a:cs typeface="Calibri Light"/>
            </a:endParaRP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sz="3200" dirty="0">
              <a:latin typeface="+mn-lt"/>
              <a:cs typeface="Calibri"/>
            </a:endParaRPr>
          </a:p>
        </p:txBody>
      </p:sp>
      <p:grpSp>
        <p:nvGrpSpPr>
          <p:cNvPr id="6" name="Group 8">
            <a:extLst>
              <a:ext uri="{FF2B5EF4-FFF2-40B4-BE49-F238E27FC236}">
                <a16:creationId xmlns:a16="http://schemas.microsoft.com/office/drawing/2014/main" id="{94FA8578-40D2-3AF5-885F-AD27D244165E}"/>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7FCA9B85-DD21-3B9E-B634-239701793B56}"/>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9F0A04A6-68AB-F916-D808-7275A9A99226}"/>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305C1556-09DE-9507-A05D-5E5D52106240}"/>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420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6000" r="-6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11101304-53C3-576B-AEE6-45E6583EA8DE}"/>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D7670D6E-BBE7-17DB-2C71-BAA9770180D6}"/>
              </a:ext>
            </a:extLst>
          </p:cNvPr>
          <p:cNvSpPr>
            <a:spLocks noGrp="1"/>
          </p:cNvSpPr>
          <p:nvPr>
            <p:ph type="sldNum" sz="quarter" idx="12"/>
          </p:nvPr>
        </p:nvSpPr>
        <p:spPr/>
        <p:txBody>
          <a:bodyPr/>
          <a:lstStyle/>
          <a:p>
            <a:fld id="{C063C8F8-F457-4E0E-801D-75F23EC12D60}" type="slidenum">
              <a:rPr lang="hr-HR" smtClean="0"/>
              <a:t>18</a:t>
            </a:fld>
            <a:endParaRPr lang="hr-HR"/>
          </a:p>
        </p:txBody>
      </p:sp>
      <p:sp>
        <p:nvSpPr>
          <p:cNvPr id="4" name="Title 1">
            <a:extLst>
              <a:ext uri="{FF2B5EF4-FFF2-40B4-BE49-F238E27FC236}">
                <a16:creationId xmlns:a16="http://schemas.microsoft.com/office/drawing/2014/main" id="{ACFCF3DF-6865-58D9-7FB1-ECB4C6FB0284}"/>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sz="3600" b="1" u="sng" dirty="0">
                <a:cs typeface="Calibri Light"/>
              </a:rPr>
              <a:t>Plug-</a:t>
            </a:r>
            <a:r>
              <a:rPr lang="hr-HR" sz="3600" b="1" u="sng" dirty="0" err="1">
                <a:cs typeface="Calibri Light"/>
              </a:rPr>
              <a:t>ins</a:t>
            </a:r>
            <a:endParaRPr lang="hr-HR" u="sng" dirty="0"/>
          </a:p>
        </p:txBody>
      </p:sp>
      <p:sp>
        <p:nvSpPr>
          <p:cNvPr id="5" name="Content Placeholder 2">
            <a:extLst>
              <a:ext uri="{FF2B5EF4-FFF2-40B4-BE49-F238E27FC236}">
                <a16:creationId xmlns:a16="http://schemas.microsoft.com/office/drawing/2014/main" id="{A338B5A9-1768-9F2F-4ECC-A463DE16436E}"/>
              </a:ext>
            </a:extLst>
          </p:cNvPr>
          <p:cNvSpPr txBox="1">
            <a:spLocks/>
          </p:cNvSpPr>
          <p:nvPr/>
        </p:nvSpPr>
        <p:spPr>
          <a:xfrm>
            <a:off x="838200" y="1634065"/>
            <a:ext cx="10858500" cy="3295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3600" dirty="0">
                <a:cs typeface="Calibri Light"/>
              </a:rPr>
              <a:t>Da, uz oprez</a:t>
            </a:r>
          </a:p>
          <a:p>
            <a:pPr lvl="1"/>
            <a:r>
              <a:rPr lang="hr-HR" sz="3600" dirty="0">
                <a:cs typeface="Calibri Light"/>
              </a:rPr>
              <a:t>Koristiti Plug-</a:t>
            </a:r>
            <a:r>
              <a:rPr lang="hr-HR" sz="3600" dirty="0" err="1">
                <a:cs typeface="Calibri Light"/>
              </a:rPr>
              <a:t>inove</a:t>
            </a:r>
            <a:r>
              <a:rPr lang="hr-HR" sz="3600" dirty="0">
                <a:cs typeface="Calibri Light"/>
              </a:rPr>
              <a:t> provjerenih tvrtki/developera</a:t>
            </a:r>
            <a:endParaRPr lang="hr-HR" sz="3200" dirty="0">
              <a:cs typeface="Calibri Light"/>
            </a:endParaRPr>
          </a:p>
          <a:p>
            <a:pPr lvl="1"/>
            <a:r>
              <a:rPr lang="hr-HR" sz="3600" dirty="0" err="1">
                <a:cs typeface="Calibri Light"/>
              </a:rPr>
              <a:t>APEX.world</a:t>
            </a:r>
            <a:r>
              <a:rPr lang="hr-HR" sz="3600" dirty="0">
                <a:cs typeface="Calibri Light"/>
              </a:rPr>
              <a:t> ima repozitorij od 370+ plug-</a:t>
            </a:r>
            <a:r>
              <a:rPr lang="hr-HR" sz="3600" dirty="0" err="1">
                <a:cs typeface="Calibri Light"/>
              </a:rPr>
              <a:t>inova</a:t>
            </a:r>
            <a:endParaRPr lang="hr-HR" sz="3600" dirty="0">
              <a:cs typeface="Calibri Light"/>
            </a:endParaRPr>
          </a:p>
          <a:p>
            <a:pPr lvl="1"/>
            <a:r>
              <a:rPr lang="hr-HR" sz="3600" dirty="0">
                <a:cs typeface="Calibri Light"/>
              </a:rPr>
              <a:t>Interno nismo razvijali Plug-</a:t>
            </a:r>
            <a:r>
              <a:rPr lang="hr-HR" sz="3600" dirty="0" err="1">
                <a:cs typeface="Calibri Light"/>
              </a:rPr>
              <a:t>inove</a:t>
            </a:r>
            <a:endParaRPr lang="hr-HR" sz="3600" dirty="0">
              <a:latin typeface="+mn-lt"/>
              <a:cs typeface="Calibri"/>
            </a:endParaRPr>
          </a:p>
        </p:txBody>
      </p:sp>
      <p:grpSp>
        <p:nvGrpSpPr>
          <p:cNvPr id="6" name="Group 8">
            <a:extLst>
              <a:ext uri="{FF2B5EF4-FFF2-40B4-BE49-F238E27FC236}">
                <a16:creationId xmlns:a16="http://schemas.microsoft.com/office/drawing/2014/main" id="{94FA8578-40D2-3AF5-885F-AD27D244165E}"/>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7FCA9B85-DD21-3B9E-B634-239701793B56}"/>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9F0A04A6-68AB-F916-D808-7275A9A99226}"/>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305C1556-09DE-9507-A05D-5E5D52106240}"/>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2">
            <a:extLst>
              <a:ext uri="{FF2B5EF4-FFF2-40B4-BE49-F238E27FC236}">
                <a16:creationId xmlns:a16="http://schemas.microsoft.com/office/drawing/2014/main" id="{3216BBBF-37F6-72A6-410B-19D581ACDA73}"/>
              </a:ext>
            </a:extLst>
          </p:cNvPr>
          <p:cNvSpPr txBox="1">
            <a:spLocks/>
          </p:cNvSpPr>
          <p:nvPr/>
        </p:nvSpPr>
        <p:spPr>
          <a:xfrm>
            <a:off x="495300" y="5668962"/>
            <a:ext cx="10858500" cy="11890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hr-HR" b="1" dirty="0">
                <a:cs typeface="Calibri Light"/>
                <a:hlinkClick r:id="rId4"/>
              </a:rPr>
              <a:t>www.fos.world/ords/f?p=FOS:HOME</a:t>
            </a:r>
            <a:endParaRPr lang="hr-HR" b="1" dirty="0">
              <a:cs typeface="Calibri Light"/>
            </a:endParaRPr>
          </a:p>
          <a:p>
            <a:pPr marL="914400" lvl="2" indent="0">
              <a:buNone/>
            </a:pPr>
            <a:r>
              <a:rPr lang="hr-HR" b="1" dirty="0">
                <a:cs typeface="Calibri Light"/>
                <a:hlinkClick r:id="rId5"/>
              </a:rPr>
              <a:t>www.plug-ins-pro.com/ords/uc/r/plug-ins-pro/home</a:t>
            </a:r>
            <a:endParaRPr lang="hr-HR" b="1" dirty="0">
              <a:cs typeface="Calibri Light"/>
            </a:endParaRPr>
          </a:p>
          <a:p>
            <a:pPr marL="914400" lvl="2" indent="0">
              <a:buNone/>
            </a:pPr>
            <a:endParaRPr lang="hr-HR" b="1" dirty="0">
              <a:latin typeface="Calibri Light"/>
              <a:cs typeface="Calibri Light"/>
            </a:endParaRPr>
          </a:p>
          <a:p>
            <a:endParaRPr lang="hr-HR" sz="2400" dirty="0">
              <a:latin typeface="+mn-lt"/>
              <a:cs typeface="Calibri"/>
            </a:endParaRPr>
          </a:p>
        </p:txBody>
      </p:sp>
    </p:spTree>
    <p:extLst>
      <p:ext uri="{BB962C8B-B14F-4D97-AF65-F5344CB8AC3E}">
        <p14:creationId xmlns:p14="http://schemas.microsoft.com/office/powerpoint/2010/main" val="4252214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4EFF4B0-D44C-89E4-47F8-E4AA846773FB}"/>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C1CF8485-8680-3322-1FA4-B2C1EA476D44}"/>
              </a:ext>
            </a:extLst>
          </p:cNvPr>
          <p:cNvSpPr>
            <a:spLocks noGrp="1"/>
          </p:cNvSpPr>
          <p:nvPr>
            <p:ph type="sldNum" sz="quarter" idx="12"/>
          </p:nvPr>
        </p:nvSpPr>
        <p:spPr/>
        <p:txBody>
          <a:bodyPr/>
          <a:lstStyle/>
          <a:p>
            <a:fld id="{C063C8F8-F457-4E0E-801D-75F23EC12D60}" type="slidenum">
              <a:rPr lang="hr-HR" smtClean="0"/>
              <a:t>19</a:t>
            </a:fld>
            <a:endParaRPr lang="hr-HR"/>
          </a:p>
        </p:txBody>
      </p:sp>
      <p:sp>
        <p:nvSpPr>
          <p:cNvPr id="4" name="Title 1">
            <a:extLst>
              <a:ext uri="{FF2B5EF4-FFF2-40B4-BE49-F238E27FC236}">
                <a16:creationId xmlns:a16="http://schemas.microsoft.com/office/drawing/2014/main" id="{7FB865EB-ED28-D96E-E98F-E1CBC95CC763}"/>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Izazovi tijekom projekta</a:t>
            </a:r>
          </a:p>
        </p:txBody>
      </p:sp>
      <p:sp>
        <p:nvSpPr>
          <p:cNvPr id="5" name="Content Placeholder 2">
            <a:extLst>
              <a:ext uri="{FF2B5EF4-FFF2-40B4-BE49-F238E27FC236}">
                <a16:creationId xmlns:a16="http://schemas.microsoft.com/office/drawing/2014/main" id="{96FF1B33-B3DB-F1DF-924E-2208B4372EED}"/>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3600" dirty="0">
                <a:cs typeface="Calibri Light"/>
              </a:rPr>
              <a:t>Neki dijelovi sustava su razvijeni iz početka</a:t>
            </a:r>
          </a:p>
          <a:p>
            <a:pPr lvl="1"/>
            <a:r>
              <a:rPr lang="hr-HR" sz="3600" dirty="0">
                <a:cs typeface="Calibri Light"/>
              </a:rPr>
              <a:t>Upravljanje vanjskim resursima</a:t>
            </a:r>
          </a:p>
          <a:p>
            <a:pPr lvl="1"/>
            <a:r>
              <a:rPr lang="pl-PL" sz="3600" dirty="0">
                <a:cs typeface="Calibri Light"/>
              </a:rPr>
              <a:t>APEX je sporiji od Formsa </a:t>
            </a:r>
            <a:r>
              <a:rPr lang="pl-PL" sz="3600" dirty="0">
                <a:cs typeface="Calibri Light"/>
                <a:sym typeface="Wingdings" panose="05000000000000000000" pitchFamily="2" charset="2"/>
              </a:rPr>
              <a:t></a:t>
            </a:r>
            <a:r>
              <a:rPr lang="pl-PL" sz="3600" dirty="0">
                <a:cs typeface="Calibri Light"/>
              </a:rPr>
              <a:t> </a:t>
            </a:r>
          </a:p>
          <a:p>
            <a:pPr lvl="1"/>
            <a:r>
              <a:rPr lang="pl-PL" sz="3600" dirty="0">
                <a:cs typeface="Calibri Light"/>
              </a:rPr>
              <a:t>Otpor promjenama „starih” korisnika</a:t>
            </a:r>
          </a:p>
          <a:p>
            <a:pPr lvl="1"/>
            <a:endParaRPr lang="hr-HR" sz="3200" b="1" dirty="0">
              <a:cs typeface="Calibri Light"/>
            </a:endParaRPr>
          </a:p>
          <a:p>
            <a:pPr lvl="1"/>
            <a:endParaRPr lang="hr-HR" sz="3200" b="1" dirty="0">
              <a:cs typeface="Calibri Light"/>
            </a:endParaRPr>
          </a:p>
          <a:p>
            <a:pPr lvl="1"/>
            <a:endParaRPr lang="hr-HR" sz="3200" b="1" dirty="0">
              <a:latin typeface="Calibri Light"/>
              <a:cs typeface="Calibri Light"/>
            </a:endParaRPr>
          </a:p>
          <a:p>
            <a:pPr marL="457200" lvl="1" indent="0">
              <a:buFont typeface="Arial" panose="020B0604020202020204" pitchFamily="34" charset="0"/>
              <a:buNone/>
            </a:pPr>
            <a:endParaRPr lang="hr-HR" sz="3200" b="1" dirty="0">
              <a:latin typeface="Calibri Light"/>
              <a:cs typeface="Calibri Light"/>
            </a:endParaRPr>
          </a:p>
          <a:p>
            <a:endParaRPr lang="hr-HR" sz="3600" dirty="0">
              <a:latin typeface="+mn-lt"/>
              <a:cs typeface="Calibri"/>
            </a:endParaRPr>
          </a:p>
        </p:txBody>
      </p:sp>
      <p:grpSp>
        <p:nvGrpSpPr>
          <p:cNvPr id="6" name="Group 8">
            <a:extLst>
              <a:ext uri="{FF2B5EF4-FFF2-40B4-BE49-F238E27FC236}">
                <a16:creationId xmlns:a16="http://schemas.microsoft.com/office/drawing/2014/main" id="{0C79DAD4-24CD-FA49-7887-C1177E30F4AA}"/>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F74FF967-3CD2-252B-238D-67421BA40485}"/>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42F232EF-D8D9-EBF9-6899-1793F9C8BA51}"/>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CB86B372-26D4-2ABD-069C-D8CE41B7B8A3}"/>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5066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a 6">
            <a:extLst>
              <a:ext uri="{FF2B5EF4-FFF2-40B4-BE49-F238E27FC236}">
                <a16:creationId xmlns:a16="http://schemas.microsoft.com/office/drawing/2014/main" id="{9DA3009C-18B1-F29A-DF67-39DA5F2396D0}"/>
              </a:ext>
            </a:extLst>
          </p:cNvPr>
          <p:cNvSpPr/>
          <p:nvPr/>
        </p:nvSpPr>
        <p:spPr>
          <a:xfrm>
            <a:off x="8913918" y="1690688"/>
            <a:ext cx="2607733" cy="2562578"/>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Title 1">
            <a:extLst>
              <a:ext uri="{FF2B5EF4-FFF2-40B4-BE49-F238E27FC236}">
                <a16:creationId xmlns:a16="http://schemas.microsoft.com/office/drawing/2014/main" id="{4C738B50-1069-F0BC-A64A-1197AAED84E1}"/>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O predavaču</a:t>
            </a:r>
          </a:p>
        </p:txBody>
      </p:sp>
      <p:sp>
        <p:nvSpPr>
          <p:cNvPr id="3" name="Content Placeholder 2">
            <a:extLst>
              <a:ext uri="{FF2B5EF4-FFF2-40B4-BE49-F238E27FC236}">
                <a16:creationId xmlns:a16="http://schemas.microsoft.com/office/drawing/2014/main" id="{2872EF24-9DA9-15BF-3376-C03424CDF4C0}"/>
              </a:ext>
            </a:extLst>
          </p:cNvPr>
          <p:cNvSpPr txBox="1">
            <a:spLocks/>
          </p:cNvSpPr>
          <p:nvPr/>
        </p:nvSpPr>
        <p:spPr>
          <a:xfrm>
            <a:off x="838200" y="1634065"/>
            <a:ext cx="7947212"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2800" dirty="0"/>
              <a:t>Od 2000. godine vezan uz Oracle produkte</a:t>
            </a:r>
          </a:p>
          <a:p>
            <a:pPr lvl="1"/>
            <a:r>
              <a:rPr lang="hr-HR" sz="2800" dirty="0">
                <a:cs typeface="Calibri Light"/>
              </a:rPr>
              <a:t>10+ godina koristim Oracle APEX (</a:t>
            </a:r>
            <a:r>
              <a:rPr lang="hr-HR" sz="2800" dirty="0" err="1">
                <a:cs typeface="Calibri Light"/>
              </a:rPr>
              <a:t>ver</a:t>
            </a:r>
            <a:r>
              <a:rPr lang="hr-HR" sz="2800" dirty="0">
                <a:cs typeface="Calibri Light"/>
              </a:rPr>
              <a:t>. 4.2)</a:t>
            </a:r>
          </a:p>
          <a:p>
            <a:pPr lvl="1"/>
            <a:r>
              <a:rPr lang="hr-HR" sz="2800" dirty="0">
                <a:cs typeface="Calibri Light"/>
              </a:rPr>
              <a:t>Područje interesa su ERP-ovi za trgovačka društva u tvrtkama koja razvijaju vlastitih ERP rješenja</a:t>
            </a:r>
          </a:p>
          <a:p>
            <a:pPr lvl="1"/>
            <a:r>
              <a:rPr lang="hr-HR" sz="2800" dirty="0">
                <a:cs typeface="Calibri Light"/>
              </a:rPr>
              <a:t>U IN2 preko 14 godina a zadnjih nekoliko godina na funkciji funkcionalnog arhitekta za IN2 OPUS*ERP sustav </a:t>
            </a: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sz="3200" dirty="0">
              <a:latin typeface="+mn-lt"/>
              <a:cs typeface="Calibri"/>
            </a:endParaRPr>
          </a:p>
        </p:txBody>
      </p:sp>
      <p:grpSp>
        <p:nvGrpSpPr>
          <p:cNvPr id="4" name="Group 8">
            <a:extLst>
              <a:ext uri="{FF2B5EF4-FFF2-40B4-BE49-F238E27FC236}">
                <a16:creationId xmlns:a16="http://schemas.microsoft.com/office/drawing/2014/main" id="{F39BE28F-FE16-C252-E1A4-65E9CD277DA4}"/>
              </a:ext>
            </a:extLst>
          </p:cNvPr>
          <p:cNvGrpSpPr/>
          <p:nvPr/>
        </p:nvGrpSpPr>
        <p:grpSpPr>
          <a:xfrm>
            <a:off x="0" y="6721475"/>
            <a:ext cx="12192000" cy="136525"/>
            <a:chOff x="0" y="6721475"/>
            <a:chExt cx="14147800" cy="136525"/>
          </a:xfrm>
        </p:grpSpPr>
        <p:sp>
          <p:nvSpPr>
            <p:cNvPr id="5" name="Rectangle 5">
              <a:extLst>
                <a:ext uri="{FF2B5EF4-FFF2-40B4-BE49-F238E27FC236}">
                  <a16:creationId xmlns:a16="http://schemas.microsoft.com/office/drawing/2014/main" id="{F2AD2C82-9FE6-5779-B717-C362989620ED}"/>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62794A02-45EA-8483-90B5-6A22E2F364B1}"/>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794994-2056-B59D-50E6-3A87BD4519C9}"/>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6827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t="-28000" b="-28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4EFF4B0-D44C-89E4-47F8-E4AA846773FB}"/>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C1CF8485-8680-3322-1FA4-B2C1EA476D44}"/>
              </a:ext>
            </a:extLst>
          </p:cNvPr>
          <p:cNvSpPr>
            <a:spLocks noGrp="1"/>
          </p:cNvSpPr>
          <p:nvPr>
            <p:ph type="sldNum" sz="quarter" idx="12"/>
          </p:nvPr>
        </p:nvSpPr>
        <p:spPr/>
        <p:txBody>
          <a:bodyPr/>
          <a:lstStyle/>
          <a:p>
            <a:fld id="{C063C8F8-F457-4E0E-801D-75F23EC12D60}" type="slidenum">
              <a:rPr lang="hr-HR" smtClean="0"/>
              <a:t>20</a:t>
            </a:fld>
            <a:endParaRPr lang="hr-HR"/>
          </a:p>
        </p:txBody>
      </p:sp>
      <p:sp>
        <p:nvSpPr>
          <p:cNvPr id="4" name="Title 1">
            <a:extLst>
              <a:ext uri="{FF2B5EF4-FFF2-40B4-BE49-F238E27FC236}">
                <a16:creationId xmlns:a16="http://schemas.microsoft.com/office/drawing/2014/main" id="{7FB865EB-ED28-D96E-E98F-E1CBC95CC763}"/>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Postignuti ciljevi</a:t>
            </a:r>
          </a:p>
        </p:txBody>
      </p:sp>
      <p:sp>
        <p:nvSpPr>
          <p:cNvPr id="5" name="Content Placeholder 2">
            <a:extLst>
              <a:ext uri="{FF2B5EF4-FFF2-40B4-BE49-F238E27FC236}">
                <a16:creationId xmlns:a16="http://schemas.microsoft.com/office/drawing/2014/main" id="{96FF1B33-B3DB-F1DF-924E-2208B4372EED}"/>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3200" dirty="0">
                <a:cs typeface="Calibri Light"/>
              </a:rPr>
              <a:t>Unaprijedili smo postojeći sustav</a:t>
            </a:r>
          </a:p>
          <a:p>
            <a:pPr lvl="1"/>
            <a:r>
              <a:rPr lang="hr-HR" sz="3200" dirty="0">
                <a:cs typeface="Calibri Light"/>
              </a:rPr>
              <a:t>Sve je u bazi – nema interakcije sa HW infrastrukturom </a:t>
            </a:r>
          </a:p>
          <a:p>
            <a:pPr lvl="1"/>
            <a:r>
              <a:rPr lang="hr-HR" sz="3200" dirty="0">
                <a:cs typeface="Calibri Light"/>
              </a:rPr>
              <a:t>Cloud </a:t>
            </a:r>
            <a:r>
              <a:rPr lang="hr-HR" sz="3200" dirty="0" err="1">
                <a:cs typeface="Calibri Light"/>
              </a:rPr>
              <a:t>Ready</a:t>
            </a:r>
            <a:r>
              <a:rPr lang="hr-HR" sz="3200" dirty="0">
                <a:cs typeface="Calibri Light"/>
              </a:rPr>
              <a:t> sustav </a:t>
            </a:r>
          </a:p>
          <a:p>
            <a:pPr lvl="1"/>
            <a:r>
              <a:rPr lang="hr-HR" sz="3200" dirty="0">
                <a:cs typeface="Calibri Light"/>
              </a:rPr>
              <a:t>Mobile </a:t>
            </a:r>
            <a:r>
              <a:rPr lang="hr-HR" sz="3200" dirty="0" err="1">
                <a:cs typeface="Calibri Light"/>
              </a:rPr>
              <a:t>Ready</a:t>
            </a:r>
            <a:endParaRPr lang="hr-HR" sz="3200" dirty="0">
              <a:cs typeface="Calibri Light"/>
            </a:endParaRPr>
          </a:p>
          <a:p>
            <a:pPr lvl="1"/>
            <a:r>
              <a:rPr lang="hr-HR" sz="3200" dirty="0">
                <a:cs typeface="Calibri Light"/>
              </a:rPr>
              <a:t>Kod svih korisnika pokrenuta i prihvaćena inicijativa za implementaciju novog sustava </a:t>
            </a:r>
            <a:endParaRPr lang="hr-HR" sz="2800" dirty="0"/>
          </a:p>
          <a:p>
            <a:pPr lvl="1"/>
            <a:endParaRPr lang="hr-HR" sz="2800" dirty="0">
              <a:cs typeface="Calibri Light"/>
            </a:endParaRPr>
          </a:p>
          <a:p>
            <a:pPr lvl="1"/>
            <a:endParaRPr lang="hr-HR" sz="2800" dirty="0">
              <a:cs typeface="Calibri Light"/>
            </a:endParaRP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sz="3200" dirty="0">
              <a:latin typeface="+mn-lt"/>
              <a:cs typeface="Calibri"/>
            </a:endParaRPr>
          </a:p>
        </p:txBody>
      </p:sp>
      <p:grpSp>
        <p:nvGrpSpPr>
          <p:cNvPr id="6" name="Group 8">
            <a:extLst>
              <a:ext uri="{FF2B5EF4-FFF2-40B4-BE49-F238E27FC236}">
                <a16:creationId xmlns:a16="http://schemas.microsoft.com/office/drawing/2014/main" id="{76DCD4FE-8B16-594D-8E32-6D322C715074}"/>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FA00F724-BEC0-EDEE-38E2-DAD9B39501EA}"/>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1695B9BA-2343-97A3-D35A-9156834AFA1C}"/>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BB03C62A-EA64-6A48-BB52-A79B7C2819FE}"/>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428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3C98B7FB-9144-3F6A-30DA-A6C2D48439A6}"/>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F750BC0A-EFEF-B759-9B40-0B68F6856701}"/>
              </a:ext>
            </a:extLst>
          </p:cNvPr>
          <p:cNvSpPr>
            <a:spLocks noGrp="1"/>
          </p:cNvSpPr>
          <p:nvPr>
            <p:ph type="sldNum" sz="quarter" idx="12"/>
          </p:nvPr>
        </p:nvSpPr>
        <p:spPr/>
        <p:txBody>
          <a:bodyPr/>
          <a:lstStyle/>
          <a:p>
            <a:fld id="{C063C8F8-F457-4E0E-801D-75F23EC12D60}" type="slidenum">
              <a:rPr lang="hr-HR" smtClean="0"/>
              <a:t>21</a:t>
            </a:fld>
            <a:endParaRPr lang="hr-HR"/>
          </a:p>
        </p:txBody>
      </p:sp>
      <p:sp>
        <p:nvSpPr>
          <p:cNvPr id="4" name="Title 1">
            <a:extLst>
              <a:ext uri="{FF2B5EF4-FFF2-40B4-BE49-F238E27FC236}">
                <a16:creationId xmlns:a16="http://schemas.microsoft.com/office/drawing/2014/main" id="{4321D142-312B-3302-46F5-E2BA49256304}"/>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Slijedeći koraci</a:t>
            </a:r>
          </a:p>
        </p:txBody>
      </p:sp>
      <p:sp>
        <p:nvSpPr>
          <p:cNvPr id="5" name="Content Placeholder 2">
            <a:extLst>
              <a:ext uri="{FF2B5EF4-FFF2-40B4-BE49-F238E27FC236}">
                <a16:creationId xmlns:a16="http://schemas.microsoft.com/office/drawing/2014/main" id="{221330C3-C21B-E074-1C1E-3369B5142227}"/>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3200" dirty="0" err="1">
                <a:cs typeface="Calibri Light"/>
              </a:rPr>
              <a:t>Roadmap</a:t>
            </a:r>
            <a:endParaRPr lang="hr-HR" sz="3200" dirty="0">
              <a:cs typeface="Calibri Light"/>
            </a:endParaRPr>
          </a:p>
          <a:p>
            <a:pPr lvl="1"/>
            <a:r>
              <a:rPr lang="hr-HR" sz="3200" dirty="0">
                <a:cs typeface="Calibri Light"/>
              </a:rPr>
              <a:t>Verzioniranje</a:t>
            </a:r>
            <a:endParaRPr lang="hr-HR" sz="2800" dirty="0"/>
          </a:p>
          <a:p>
            <a:pPr lvl="1"/>
            <a:endParaRPr lang="hr-HR" sz="2800" dirty="0">
              <a:cs typeface="Calibri Light"/>
            </a:endParaRPr>
          </a:p>
          <a:p>
            <a:pPr lvl="1"/>
            <a:endParaRPr lang="hr-HR" sz="2800" dirty="0">
              <a:cs typeface="Calibri Light"/>
            </a:endParaRP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sz="3200" dirty="0">
              <a:latin typeface="+mn-lt"/>
              <a:cs typeface="Calibri"/>
            </a:endParaRPr>
          </a:p>
        </p:txBody>
      </p:sp>
    </p:spTree>
    <p:extLst>
      <p:ext uri="{BB962C8B-B14F-4D97-AF65-F5344CB8AC3E}">
        <p14:creationId xmlns:p14="http://schemas.microsoft.com/office/powerpoint/2010/main" val="1016716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4000" b="-4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4EFF4B0-D44C-89E4-47F8-E4AA846773FB}"/>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C1CF8485-8680-3322-1FA4-B2C1EA476D44}"/>
              </a:ext>
            </a:extLst>
          </p:cNvPr>
          <p:cNvSpPr>
            <a:spLocks noGrp="1"/>
          </p:cNvSpPr>
          <p:nvPr>
            <p:ph type="sldNum" sz="quarter" idx="12"/>
          </p:nvPr>
        </p:nvSpPr>
        <p:spPr/>
        <p:txBody>
          <a:bodyPr/>
          <a:lstStyle/>
          <a:p>
            <a:fld id="{C063C8F8-F457-4E0E-801D-75F23EC12D60}" type="slidenum">
              <a:rPr lang="hr-HR" smtClean="0"/>
              <a:t>22</a:t>
            </a:fld>
            <a:endParaRPr lang="hr-HR"/>
          </a:p>
        </p:txBody>
      </p:sp>
      <p:sp>
        <p:nvSpPr>
          <p:cNvPr id="4" name="Title 1">
            <a:extLst>
              <a:ext uri="{FF2B5EF4-FFF2-40B4-BE49-F238E27FC236}">
                <a16:creationId xmlns:a16="http://schemas.microsoft.com/office/drawing/2014/main" id="{7FB865EB-ED28-D96E-E98F-E1CBC95CC763}"/>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err="1"/>
              <a:t>Roadmap</a:t>
            </a:r>
            <a:endParaRPr lang="hr-HR" u="sng" dirty="0"/>
          </a:p>
        </p:txBody>
      </p:sp>
      <p:sp>
        <p:nvSpPr>
          <p:cNvPr id="5" name="Content Placeholder 2">
            <a:extLst>
              <a:ext uri="{FF2B5EF4-FFF2-40B4-BE49-F238E27FC236}">
                <a16:creationId xmlns:a16="http://schemas.microsoft.com/office/drawing/2014/main" id="{96FF1B33-B3DB-F1DF-924E-2208B4372EED}"/>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hr-HR" sz="3200" dirty="0">
                <a:effectLst/>
              </a:rPr>
              <a:t>Nastavak razvoja i unaprjeđenja postojećih funkcionalnosti</a:t>
            </a:r>
          </a:p>
          <a:p>
            <a:pPr>
              <a:spcBef>
                <a:spcPts val="0"/>
              </a:spcBef>
            </a:pPr>
            <a:r>
              <a:rPr lang="hr-HR" sz="3200" dirty="0">
                <a:effectLst/>
              </a:rPr>
              <a:t>Razvoj ili unaprjeđenja novijih modula (npr. WMS</a:t>
            </a:r>
            <a:r>
              <a:rPr lang="hr-HR" sz="3200" dirty="0"/>
              <a:t>, L</a:t>
            </a:r>
            <a:r>
              <a:rPr lang="hr-HR" sz="3200" dirty="0">
                <a:effectLst/>
              </a:rPr>
              <a:t>ogistika, Kontroling, mini BI modul, …)</a:t>
            </a:r>
            <a:endParaRPr lang="en-US" sz="3200" dirty="0">
              <a:effectLst/>
            </a:endParaRPr>
          </a:p>
          <a:p>
            <a:pPr>
              <a:spcBef>
                <a:spcPts val="0"/>
              </a:spcBef>
            </a:pPr>
            <a:endParaRPr lang="hr-HR" sz="3600" b="1" dirty="0">
              <a:cs typeface="Calibri Light"/>
            </a:endParaRPr>
          </a:p>
          <a:p>
            <a:pPr lvl="1"/>
            <a:endParaRPr lang="hr-HR" sz="3600" b="1" dirty="0">
              <a:cs typeface="Calibri Light"/>
            </a:endParaRPr>
          </a:p>
          <a:p>
            <a:pPr lvl="1"/>
            <a:endParaRPr lang="hr-HR" sz="3600" b="1" dirty="0">
              <a:latin typeface="Calibri Light"/>
              <a:cs typeface="Calibri Light"/>
            </a:endParaRPr>
          </a:p>
          <a:p>
            <a:pPr marL="457200" lvl="1" indent="0">
              <a:buFont typeface="Arial" panose="020B0604020202020204" pitchFamily="34" charset="0"/>
              <a:buNone/>
            </a:pPr>
            <a:endParaRPr lang="hr-HR" sz="3600" b="1" dirty="0">
              <a:latin typeface="Calibri Light"/>
              <a:cs typeface="Calibri Light"/>
            </a:endParaRPr>
          </a:p>
          <a:p>
            <a:endParaRPr lang="hr-HR" sz="4000" dirty="0">
              <a:latin typeface="+mn-lt"/>
              <a:cs typeface="Calibri"/>
            </a:endParaRPr>
          </a:p>
        </p:txBody>
      </p:sp>
      <p:grpSp>
        <p:nvGrpSpPr>
          <p:cNvPr id="6" name="Group 8">
            <a:extLst>
              <a:ext uri="{FF2B5EF4-FFF2-40B4-BE49-F238E27FC236}">
                <a16:creationId xmlns:a16="http://schemas.microsoft.com/office/drawing/2014/main" id="{0C79DAD4-24CD-FA49-7887-C1177E30F4AA}"/>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F74FF967-3CD2-252B-238D-67421BA40485}"/>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42F232EF-D8D9-EBF9-6899-1793F9C8BA51}"/>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CB86B372-26D4-2ABD-069C-D8CE41B7B8A3}"/>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4905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l="-9000" r="-9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4EFF4B0-D44C-89E4-47F8-E4AA846773FB}"/>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C1CF8485-8680-3322-1FA4-B2C1EA476D44}"/>
              </a:ext>
            </a:extLst>
          </p:cNvPr>
          <p:cNvSpPr>
            <a:spLocks noGrp="1"/>
          </p:cNvSpPr>
          <p:nvPr>
            <p:ph type="sldNum" sz="quarter" idx="12"/>
          </p:nvPr>
        </p:nvSpPr>
        <p:spPr/>
        <p:txBody>
          <a:bodyPr/>
          <a:lstStyle/>
          <a:p>
            <a:fld id="{C063C8F8-F457-4E0E-801D-75F23EC12D60}" type="slidenum">
              <a:rPr lang="hr-HR" smtClean="0"/>
              <a:t>23</a:t>
            </a:fld>
            <a:endParaRPr lang="hr-HR"/>
          </a:p>
        </p:txBody>
      </p:sp>
      <p:sp>
        <p:nvSpPr>
          <p:cNvPr id="4" name="Title 1">
            <a:extLst>
              <a:ext uri="{FF2B5EF4-FFF2-40B4-BE49-F238E27FC236}">
                <a16:creationId xmlns:a16="http://schemas.microsoft.com/office/drawing/2014/main" id="{7FB865EB-ED28-D96E-E98F-E1CBC95CC763}"/>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Verzioniranje</a:t>
            </a:r>
          </a:p>
        </p:txBody>
      </p:sp>
      <p:sp>
        <p:nvSpPr>
          <p:cNvPr id="5" name="Content Placeholder 2">
            <a:extLst>
              <a:ext uri="{FF2B5EF4-FFF2-40B4-BE49-F238E27FC236}">
                <a16:creationId xmlns:a16="http://schemas.microsoft.com/office/drawing/2014/main" id="{96FF1B33-B3DB-F1DF-924E-2208B4372EED}"/>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3200" dirty="0" err="1">
                <a:cs typeface="Calibri Light"/>
              </a:rPr>
              <a:t>Verzioniraju</a:t>
            </a:r>
            <a:r>
              <a:rPr lang="hr-HR" sz="3200" dirty="0">
                <a:cs typeface="Calibri Light"/>
              </a:rPr>
              <a:t> se aplikacije (podsustavi) </a:t>
            </a:r>
          </a:p>
          <a:p>
            <a:pPr lvl="1"/>
            <a:r>
              <a:rPr lang="hr-HR" sz="3200" dirty="0">
                <a:cs typeface="Calibri Light"/>
              </a:rPr>
              <a:t>Svaki podsustav ima svoj </a:t>
            </a:r>
            <a:r>
              <a:rPr lang="hr-HR" sz="3200" i="1" dirty="0" err="1">
                <a:cs typeface="Calibri Light"/>
              </a:rPr>
              <a:t>release</a:t>
            </a:r>
            <a:r>
              <a:rPr lang="hr-HR" sz="3200" i="1" dirty="0">
                <a:cs typeface="Calibri Light"/>
              </a:rPr>
              <a:t> management</a:t>
            </a:r>
            <a:r>
              <a:rPr lang="hr-HR" sz="3200" dirty="0">
                <a:cs typeface="Calibri Light"/>
              </a:rPr>
              <a:t> </a:t>
            </a:r>
          </a:p>
          <a:p>
            <a:pPr lvl="1"/>
            <a:r>
              <a:rPr lang="hr-HR" sz="3200" dirty="0">
                <a:cs typeface="Calibri Light"/>
              </a:rPr>
              <a:t>JIRA (</a:t>
            </a:r>
            <a:r>
              <a:rPr lang="hr-HR" sz="3200" dirty="0" err="1">
                <a:cs typeface="Calibri Light"/>
              </a:rPr>
              <a:t>ticketing</a:t>
            </a:r>
            <a:r>
              <a:rPr lang="hr-HR" sz="3200" dirty="0">
                <a:cs typeface="Calibri Light"/>
              </a:rPr>
              <a:t> sustav)</a:t>
            </a:r>
          </a:p>
          <a:p>
            <a:pPr lvl="1"/>
            <a:r>
              <a:rPr lang="hr-HR" sz="3200" dirty="0" err="1">
                <a:cs typeface="Calibri Light"/>
              </a:rPr>
              <a:t>GiT</a:t>
            </a:r>
            <a:r>
              <a:rPr lang="hr-HR" sz="2800" dirty="0">
                <a:cs typeface="Calibri Light"/>
              </a:rPr>
              <a:t> </a:t>
            </a:r>
          </a:p>
          <a:p>
            <a:pPr lvl="1"/>
            <a:endParaRPr lang="hr-HR" sz="2800" dirty="0">
              <a:cs typeface="Calibri Light"/>
            </a:endParaRPr>
          </a:p>
          <a:p>
            <a:pPr marL="457200" lvl="1" indent="0">
              <a:buNone/>
            </a:pPr>
            <a:r>
              <a:rPr lang="hr-HR" sz="3200" dirty="0">
                <a:cs typeface="Calibri Light"/>
              </a:rPr>
              <a:t>Plan za ubuduće: </a:t>
            </a:r>
          </a:p>
          <a:p>
            <a:pPr lvl="1"/>
            <a:r>
              <a:rPr lang="hr-HR" sz="2800" dirty="0">
                <a:cs typeface="Calibri Light"/>
              </a:rPr>
              <a:t>za aplikacije - Oracle APEX 23.x </a:t>
            </a:r>
          </a:p>
          <a:p>
            <a:pPr lvl="1"/>
            <a:r>
              <a:rPr lang="hr-HR" sz="2800" dirty="0">
                <a:cs typeface="Calibri Light"/>
              </a:rPr>
              <a:t>za bazu - </a:t>
            </a:r>
            <a:r>
              <a:rPr lang="hr-HR" sz="2800" dirty="0" err="1">
                <a:cs typeface="Calibri Light"/>
              </a:rPr>
              <a:t>Liquibase</a:t>
            </a:r>
            <a:endParaRPr lang="hr-HR" sz="2800" dirty="0">
              <a:cs typeface="Calibri Light"/>
            </a:endParaRPr>
          </a:p>
          <a:p>
            <a:pPr lvl="1"/>
            <a:endParaRPr lang="hr-HR" sz="2800" dirty="0">
              <a:cs typeface="Calibri Light"/>
            </a:endParaRPr>
          </a:p>
          <a:p>
            <a:pPr lvl="1"/>
            <a:endParaRPr lang="hr-HR" sz="2800" dirty="0">
              <a:cs typeface="Calibri Light"/>
            </a:endParaRP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sz="3200" dirty="0">
              <a:latin typeface="+mn-lt"/>
              <a:cs typeface="Calibri"/>
            </a:endParaRPr>
          </a:p>
        </p:txBody>
      </p:sp>
      <p:grpSp>
        <p:nvGrpSpPr>
          <p:cNvPr id="6" name="Group 8">
            <a:extLst>
              <a:ext uri="{FF2B5EF4-FFF2-40B4-BE49-F238E27FC236}">
                <a16:creationId xmlns:a16="http://schemas.microsoft.com/office/drawing/2014/main" id="{0C79DAD4-24CD-FA49-7887-C1177E30F4AA}"/>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F74FF967-3CD2-252B-238D-67421BA40485}"/>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42F232EF-D8D9-EBF9-6899-1793F9C8BA51}"/>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CB86B372-26D4-2ABD-069C-D8CE41B7B8A3}"/>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7151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6000"/>
            <a:lum/>
          </a:blip>
          <a:srcRect/>
          <a:stretch>
            <a:fillRect t="-7000" b="-7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2908B2BE-5A4A-7A72-758E-8438DFAF30BD}"/>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A9CA039B-457C-A9E7-30BB-DEA6F350AF6F}"/>
              </a:ext>
            </a:extLst>
          </p:cNvPr>
          <p:cNvSpPr>
            <a:spLocks noGrp="1"/>
          </p:cNvSpPr>
          <p:nvPr>
            <p:ph type="sldNum" sz="quarter" idx="12"/>
          </p:nvPr>
        </p:nvSpPr>
        <p:spPr/>
        <p:txBody>
          <a:bodyPr/>
          <a:lstStyle/>
          <a:p>
            <a:fld id="{C063C8F8-F457-4E0E-801D-75F23EC12D60}" type="slidenum">
              <a:rPr lang="hr-HR" smtClean="0"/>
              <a:t>24</a:t>
            </a:fld>
            <a:endParaRPr lang="hr-HR"/>
          </a:p>
        </p:txBody>
      </p:sp>
      <p:sp>
        <p:nvSpPr>
          <p:cNvPr id="4" name="TekstniOkvir 3">
            <a:extLst>
              <a:ext uri="{FF2B5EF4-FFF2-40B4-BE49-F238E27FC236}">
                <a16:creationId xmlns:a16="http://schemas.microsoft.com/office/drawing/2014/main" id="{5BED02A8-3C68-FFC5-E7C4-AA69280EB939}"/>
              </a:ext>
            </a:extLst>
          </p:cNvPr>
          <p:cNvSpPr txBox="1"/>
          <p:nvPr/>
        </p:nvSpPr>
        <p:spPr>
          <a:xfrm>
            <a:off x="4769224" y="2823189"/>
            <a:ext cx="2653552" cy="1200329"/>
          </a:xfrm>
          <a:prstGeom prst="rect">
            <a:avLst/>
          </a:prstGeom>
          <a:blipFill dpi="0" rotWithShape="1">
            <a:blip r:embed="rId3">
              <a:alphaModFix amt="2000"/>
            </a:blip>
            <a:srcRect/>
            <a:stretch>
              <a:fillRect/>
            </a:stretch>
          </a:blipFill>
        </p:spPr>
        <p:txBody>
          <a:bodyPr wrap="square" rtlCol="0">
            <a:spAutoFit/>
          </a:bodyPr>
          <a:lstStyle/>
          <a:p>
            <a:r>
              <a:rPr lang="hr-HR" sz="7200" dirty="0">
                <a:solidFill>
                  <a:schemeClr val="tx1">
                    <a:lumMod val="50000"/>
                    <a:lumOff val="50000"/>
                  </a:schemeClr>
                </a:solidFill>
              </a:rPr>
              <a:t>DEMO</a:t>
            </a:r>
          </a:p>
        </p:txBody>
      </p:sp>
    </p:spTree>
    <p:extLst>
      <p:ext uri="{BB962C8B-B14F-4D97-AF65-F5344CB8AC3E}">
        <p14:creationId xmlns:p14="http://schemas.microsoft.com/office/powerpoint/2010/main" val="1206664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l="-13000" r="-13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4EFF4B0-D44C-89E4-47F8-E4AA846773FB}"/>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C1CF8485-8680-3322-1FA4-B2C1EA476D44}"/>
              </a:ext>
            </a:extLst>
          </p:cNvPr>
          <p:cNvSpPr>
            <a:spLocks noGrp="1"/>
          </p:cNvSpPr>
          <p:nvPr>
            <p:ph type="sldNum" sz="quarter" idx="12"/>
          </p:nvPr>
        </p:nvSpPr>
        <p:spPr/>
        <p:txBody>
          <a:bodyPr/>
          <a:lstStyle/>
          <a:p>
            <a:fld id="{C063C8F8-F457-4E0E-801D-75F23EC12D60}" type="slidenum">
              <a:rPr lang="hr-HR" smtClean="0"/>
              <a:t>25</a:t>
            </a:fld>
            <a:endParaRPr lang="hr-HR"/>
          </a:p>
        </p:txBody>
      </p:sp>
      <p:sp>
        <p:nvSpPr>
          <p:cNvPr id="4" name="Title 1">
            <a:extLst>
              <a:ext uri="{FF2B5EF4-FFF2-40B4-BE49-F238E27FC236}">
                <a16:creationId xmlns:a16="http://schemas.microsoft.com/office/drawing/2014/main" id="{7FB865EB-ED28-D96E-E98F-E1CBC95CC763}"/>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Zaključak</a:t>
            </a:r>
          </a:p>
        </p:txBody>
      </p:sp>
      <p:sp>
        <p:nvSpPr>
          <p:cNvPr id="5" name="Content Placeholder 2">
            <a:extLst>
              <a:ext uri="{FF2B5EF4-FFF2-40B4-BE49-F238E27FC236}">
                <a16:creationId xmlns:a16="http://schemas.microsoft.com/office/drawing/2014/main" id="{96FF1B33-B3DB-F1DF-924E-2208B4372EED}"/>
              </a:ext>
            </a:extLst>
          </p:cNvPr>
          <p:cNvSpPr txBox="1">
            <a:spLocks/>
          </p:cNvSpPr>
          <p:nvPr/>
        </p:nvSpPr>
        <p:spPr>
          <a:xfrm>
            <a:off x="666750" y="2916859"/>
            <a:ext cx="10858500" cy="118897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hr-HR" sz="5400" b="1" dirty="0">
                <a:cs typeface="Calibri Light"/>
              </a:rPr>
              <a:t>Nije bilo alternative kod odabira tehnologije</a:t>
            </a:r>
            <a:endParaRPr lang="pl-PL" sz="5400" b="1" dirty="0">
              <a:cs typeface="Calibri Light"/>
            </a:endParaRPr>
          </a:p>
          <a:p>
            <a:pPr lvl="1"/>
            <a:endParaRPr lang="hr-HR" sz="4800" b="1" dirty="0">
              <a:cs typeface="Calibri Light"/>
            </a:endParaRPr>
          </a:p>
          <a:p>
            <a:pPr lvl="1"/>
            <a:endParaRPr lang="hr-HR" sz="4800" b="1" dirty="0">
              <a:cs typeface="Calibri Light"/>
            </a:endParaRPr>
          </a:p>
          <a:p>
            <a:pPr lvl="1"/>
            <a:endParaRPr lang="hr-HR" sz="4800" b="1" dirty="0">
              <a:latin typeface="Calibri Light"/>
              <a:cs typeface="Calibri Light"/>
            </a:endParaRPr>
          </a:p>
          <a:p>
            <a:pPr marL="457200" lvl="1" indent="0">
              <a:buFont typeface="Arial" panose="020B0604020202020204" pitchFamily="34" charset="0"/>
              <a:buNone/>
            </a:pPr>
            <a:endParaRPr lang="hr-HR" sz="4800" b="1" dirty="0">
              <a:latin typeface="Calibri Light"/>
              <a:cs typeface="Calibri Light"/>
            </a:endParaRPr>
          </a:p>
          <a:p>
            <a:endParaRPr lang="hr-HR" sz="5400" b="1" dirty="0">
              <a:latin typeface="+mn-lt"/>
              <a:cs typeface="Calibri"/>
            </a:endParaRPr>
          </a:p>
        </p:txBody>
      </p:sp>
      <p:grpSp>
        <p:nvGrpSpPr>
          <p:cNvPr id="6" name="Group 8">
            <a:extLst>
              <a:ext uri="{FF2B5EF4-FFF2-40B4-BE49-F238E27FC236}">
                <a16:creationId xmlns:a16="http://schemas.microsoft.com/office/drawing/2014/main" id="{0C79DAD4-24CD-FA49-7887-C1177E30F4AA}"/>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F74FF967-3CD2-252B-238D-67421BA40485}"/>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42F232EF-D8D9-EBF9-6899-1793F9C8BA51}"/>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CB86B372-26D4-2ABD-069C-D8CE41B7B8A3}"/>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4011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1000" b="-1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4EFF4B0-D44C-89E4-47F8-E4AA846773FB}"/>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C1CF8485-8680-3322-1FA4-B2C1EA476D44}"/>
              </a:ext>
            </a:extLst>
          </p:cNvPr>
          <p:cNvSpPr>
            <a:spLocks noGrp="1"/>
          </p:cNvSpPr>
          <p:nvPr>
            <p:ph type="sldNum" sz="quarter" idx="12"/>
          </p:nvPr>
        </p:nvSpPr>
        <p:spPr/>
        <p:txBody>
          <a:bodyPr/>
          <a:lstStyle/>
          <a:p>
            <a:fld id="{C063C8F8-F457-4E0E-801D-75F23EC12D60}" type="slidenum">
              <a:rPr lang="hr-HR" smtClean="0"/>
              <a:t>26</a:t>
            </a:fld>
            <a:endParaRPr lang="hr-HR"/>
          </a:p>
        </p:txBody>
      </p:sp>
      <p:sp>
        <p:nvSpPr>
          <p:cNvPr id="4" name="Title 1">
            <a:extLst>
              <a:ext uri="{FF2B5EF4-FFF2-40B4-BE49-F238E27FC236}">
                <a16:creationId xmlns:a16="http://schemas.microsoft.com/office/drawing/2014/main" id="{7FB865EB-ED28-D96E-E98F-E1CBC95CC763}"/>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Korisni linkovi</a:t>
            </a:r>
          </a:p>
        </p:txBody>
      </p:sp>
      <p:sp>
        <p:nvSpPr>
          <p:cNvPr id="5" name="Content Placeholder 2">
            <a:extLst>
              <a:ext uri="{FF2B5EF4-FFF2-40B4-BE49-F238E27FC236}">
                <a16:creationId xmlns:a16="http://schemas.microsoft.com/office/drawing/2014/main" id="{96FF1B33-B3DB-F1DF-924E-2208B4372EED}"/>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solidFill>
                  <a:schemeClr val="tx1">
                    <a:lumMod val="85000"/>
                    <a:lumOff val="15000"/>
                  </a:schemeClr>
                </a:solidFill>
                <a:effectLst/>
                <a:hlinkClick r:id="rId4">
                  <a:extLst>
                    <a:ext uri="{A12FA001-AC4F-418D-AE19-62706E023703}">
                      <ahyp:hlinkClr xmlns:ahyp="http://schemas.microsoft.com/office/drawing/2018/hyperlinkcolor" val="tx"/>
                    </a:ext>
                  </a:extLst>
                </a:hlinkClick>
              </a:rPr>
              <a:t>www.insum.ca/oracle-forms-conversion-to-oracle-apex-where-to-start</a:t>
            </a:r>
            <a:endParaRPr lang="hr-HR" sz="3600" dirty="0">
              <a:solidFill>
                <a:schemeClr val="tx1">
                  <a:lumMod val="85000"/>
                  <a:lumOff val="15000"/>
                </a:schemeClr>
              </a:solidFill>
              <a:effectLst/>
            </a:endParaRPr>
          </a:p>
          <a:p>
            <a:pPr>
              <a:spcBef>
                <a:spcPts val="0"/>
              </a:spcBef>
            </a:pPr>
            <a:r>
              <a:rPr lang="en-US" sz="3600" dirty="0">
                <a:solidFill>
                  <a:schemeClr val="tx1">
                    <a:lumMod val="85000"/>
                    <a:lumOff val="15000"/>
                  </a:schemeClr>
                </a:solidFill>
                <a:effectLst/>
                <a:hlinkClick r:id="rId5">
                  <a:extLst>
                    <a:ext uri="{A12FA001-AC4F-418D-AE19-62706E023703}">
                      <ahyp:hlinkClr xmlns:ahyp="http://schemas.microsoft.com/office/drawing/2018/hyperlinkcolor" val="tx"/>
                    </a:ext>
                  </a:extLst>
                </a:hlinkClick>
              </a:rPr>
              <a:t>www.insum.ca/oracle-forms-migration-assessment</a:t>
            </a:r>
            <a:endParaRPr lang="hr-HR" sz="3600" dirty="0">
              <a:solidFill>
                <a:schemeClr val="tx1">
                  <a:lumMod val="85000"/>
                  <a:lumOff val="15000"/>
                </a:schemeClr>
              </a:solidFill>
              <a:effectLst/>
            </a:endParaRPr>
          </a:p>
          <a:p>
            <a:pPr>
              <a:spcBef>
                <a:spcPts val="0"/>
              </a:spcBef>
            </a:pPr>
            <a:r>
              <a:rPr lang="hr-HR" sz="3600" dirty="0">
                <a:solidFill>
                  <a:schemeClr val="tx1">
                    <a:lumMod val="85000"/>
                    <a:lumOff val="15000"/>
                  </a:schemeClr>
                </a:solidFill>
                <a:hlinkClick r:id="rId6">
                  <a:extLst>
                    <a:ext uri="{A12FA001-AC4F-418D-AE19-62706E023703}">
                      <ahyp:hlinkClr xmlns:ahyp="http://schemas.microsoft.com/office/drawing/2018/hyperlinkcolor" val="tx"/>
                    </a:ext>
                  </a:extLst>
                </a:hlinkClick>
              </a:rPr>
              <a:t>www.</a:t>
            </a:r>
            <a:r>
              <a:rPr lang="en-US" sz="3600" dirty="0">
                <a:solidFill>
                  <a:schemeClr val="tx1">
                    <a:lumMod val="85000"/>
                    <a:lumOff val="15000"/>
                  </a:schemeClr>
                </a:solidFill>
                <a:hlinkClick r:id="rId6">
                  <a:extLst>
                    <a:ext uri="{A12FA001-AC4F-418D-AE19-62706E023703}">
                      <ahyp:hlinkClr xmlns:ahyp="http://schemas.microsoft.com/office/drawing/2018/hyperlinkcolor" val="tx"/>
                    </a:ext>
                  </a:extLst>
                </a:hlinkClick>
              </a:rPr>
              <a:t>pretius.com</a:t>
            </a:r>
            <a:endParaRPr lang="hr-HR" sz="3600" dirty="0">
              <a:solidFill>
                <a:schemeClr val="tx1">
                  <a:lumMod val="85000"/>
                  <a:lumOff val="15000"/>
                </a:schemeClr>
              </a:solidFill>
            </a:endParaRPr>
          </a:p>
          <a:p>
            <a:pPr>
              <a:spcBef>
                <a:spcPts val="0"/>
              </a:spcBef>
            </a:pPr>
            <a:r>
              <a:rPr lang="hr-HR" sz="3600" dirty="0">
                <a:solidFill>
                  <a:schemeClr val="tx1">
                    <a:lumMod val="85000"/>
                    <a:lumOff val="15000"/>
                  </a:schemeClr>
                </a:solidFill>
                <a:effectLst/>
                <a:hlinkClick r:id="rId7">
                  <a:extLst>
                    <a:ext uri="{A12FA001-AC4F-418D-AE19-62706E023703}">
                      <ahyp:hlinkClr xmlns:ahyp="http://schemas.microsoft.com/office/drawing/2018/hyperlinkcolor" val="tx"/>
                    </a:ext>
                  </a:extLst>
                </a:hlinkClick>
              </a:rPr>
              <a:t>www</a:t>
            </a:r>
            <a:r>
              <a:rPr lang="hr-HR" sz="3600" dirty="0">
                <a:solidFill>
                  <a:srgbClr val="0563C1"/>
                </a:solidFill>
                <a:effectLst/>
                <a:hlinkClick r:id="rId7">
                  <a:extLst>
                    <a:ext uri="{A12FA001-AC4F-418D-AE19-62706E023703}">
                      <ahyp:hlinkClr xmlns:ahyp="http://schemas.microsoft.com/office/drawing/2018/hyperlinkcolor" val="tx"/>
                    </a:ext>
                  </a:extLst>
                </a:hlinkClick>
              </a:rPr>
              <a:t>.</a:t>
            </a:r>
            <a:r>
              <a:rPr lang="en-US" sz="3600" dirty="0">
                <a:solidFill>
                  <a:schemeClr val="tx1">
                    <a:lumMod val="85000"/>
                    <a:lumOff val="15000"/>
                  </a:schemeClr>
                </a:solidFill>
                <a:effectLst/>
                <a:hlinkClick r:id="rId7">
                  <a:extLst>
                    <a:ext uri="{A12FA001-AC4F-418D-AE19-62706E023703}">
                      <ahyp:hlinkClr xmlns:ahyp="http://schemas.microsoft.com/office/drawing/2018/hyperlinkcolor" val="tx"/>
                    </a:ext>
                  </a:extLst>
                </a:hlinkClick>
              </a:rPr>
              <a:t>blogs.oracle.com/apex/post/forms-to-apex-creating-the-apex-application</a:t>
            </a:r>
            <a:endParaRPr lang="hr-HR" sz="3600" dirty="0">
              <a:solidFill>
                <a:schemeClr val="tx1">
                  <a:lumMod val="85000"/>
                  <a:lumOff val="15000"/>
                </a:schemeClr>
              </a:solidFill>
              <a:effectLst/>
            </a:endParaRPr>
          </a:p>
          <a:p>
            <a:pPr>
              <a:spcBef>
                <a:spcPts val="0"/>
              </a:spcBef>
            </a:pPr>
            <a:r>
              <a:rPr lang="hr-HR" sz="3600" dirty="0">
                <a:solidFill>
                  <a:schemeClr val="tx1">
                    <a:lumMod val="85000"/>
                    <a:lumOff val="15000"/>
                  </a:schemeClr>
                </a:solidFill>
                <a:effectLst/>
                <a:hlinkClick r:id="rId8">
                  <a:extLst>
                    <a:ext uri="{A12FA001-AC4F-418D-AE19-62706E023703}">
                      <ahyp:hlinkClr xmlns:ahyp="http://schemas.microsoft.com/office/drawing/2018/hyperlinkcolor" val="tx"/>
                    </a:ext>
                  </a:extLst>
                </a:hlinkClick>
              </a:rPr>
              <a:t>www</a:t>
            </a:r>
            <a:r>
              <a:rPr lang="hr-HR" sz="3600" dirty="0">
                <a:solidFill>
                  <a:srgbClr val="0563C1"/>
                </a:solidFill>
                <a:effectLst/>
                <a:hlinkClick r:id="rId8">
                  <a:extLst>
                    <a:ext uri="{A12FA001-AC4F-418D-AE19-62706E023703}">
                      <ahyp:hlinkClr xmlns:ahyp="http://schemas.microsoft.com/office/drawing/2018/hyperlinkcolor" val="tx"/>
                    </a:ext>
                  </a:extLst>
                </a:hlinkClick>
              </a:rPr>
              <a:t>.</a:t>
            </a:r>
            <a:r>
              <a:rPr lang="en-US" sz="3600" dirty="0">
                <a:solidFill>
                  <a:schemeClr val="tx1">
                    <a:lumMod val="85000"/>
                    <a:lumOff val="15000"/>
                  </a:schemeClr>
                </a:solidFill>
                <a:effectLst/>
                <a:hlinkClick r:id="rId8">
                  <a:extLst>
                    <a:ext uri="{A12FA001-AC4F-418D-AE19-62706E023703}">
                      <ahyp:hlinkClr xmlns:ahyp="http://schemas.microsoft.com/office/drawing/2018/hyperlinkcolor" val="tx"/>
                    </a:ext>
                  </a:extLst>
                </a:hlinkClick>
              </a:rPr>
              <a:t>pitss.com</a:t>
            </a:r>
            <a:endParaRPr lang="hr-HR" sz="4000" b="1" dirty="0">
              <a:cs typeface="Calibri Light"/>
            </a:endParaRPr>
          </a:p>
          <a:p>
            <a:pPr lvl="1"/>
            <a:endParaRPr lang="hr-HR" sz="4000" b="1" dirty="0">
              <a:cs typeface="Calibri Light"/>
            </a:endParaRPr>
          </a:p>
          <a:p>
            <a:pPr lvl="1"/>
            <a:endParaRPr lang="hr-HR" sz="4000" b="1" dirty="0">
              <a:latin typeface="Calibri Light"/>
              <a:cs typeface="Calibri Light"/>
            </a:endParaRPr>
          </a:p>
          <a:p>
            <a:pPr marL="457200" lvl="1" indent="0">
              <a:buFont typeface="Arial" panose="020B0604020202020204" pitchFamily="34" charset="0"/>
              <a:buNone/>
            </a:pPr>
            <a:endParaRPr lang="hr-HR" sz="4000" b="1" dirty="0">
              <a:latin typeface="Calibri Light"/>
              <a:cs typeface="Calibri Light"/>
            </a:endParaRPr>
          </a:p>
          <a:p>
            <a:endParaRPr lang="hr-HR" sz="4400" dirty="0">
              <a:latin typeface="+mn-lt"/>
              <a:cs typeface="Calibri"/>
            </a:endParaRPr>
          </a:p>
        </p:txBody>
      </p:sp>
      <p:grpSp>
        <p:nvGrpSpPr>
          <p:cNvPr id="6" name="Group 8">
            <a:extLst>
              <a:ext uri="{FF2B5EF4-FFF2-40B4-BE49-F238E27FC236}">
                <a16:creationId xmlns:a16="http://schemas.microsoft.com/office/drawing/2014/main" id="{0C79DAD4-24CD-FA49-7887-C1177E30F4AA}"/>
              </a:ext>
            </a:extLst>
          </p:cNvPr>
          <p:cNvGrpSpPr/>
          <p:nvPr/>
        </p:nvGrpSpPr>
        <p:grpSpPr>
          <a:xfrm>
            <a:off x="0" y="6721475"/>
            <a:ext cx="12192000" cy="136525"/>
            <a:chOff x="0" y="6721475"/>
            <a:chExt cx="14147800" cy="136525"/>
          </a:xfrm>
        </p:grpSpPr>
        <p:sp>
          <p:nvSpPr>
            <p:cNvPr id="7" name="Rectangle 5">
              <a:extLst>
                <a:ext uri="{FF2B5EF4-FFF2-40B4-BE49-F238E27FC236}">
                  <a16:creationId xmlns:a16="http://schemas.microsoft.com/office/drawing/2014/main" id="{F74FF967-3CD2-252B-238D-67421BA40485}"/>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42F232EF-D8D9-EBF9-6899-1793F9C8BA51}"/>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CB86B372-26D4-2ABD-069C-D8CE41B7B8A3}"/>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3321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1000" b="-1000"/>
          </a:stretch>
        </a:blipFill>
        <a:effectLst/>
      </p:bgPr>
    </p:bg>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36892E53-6F39-917A-B11A-08BD0A59A680}"/>
              </a:ext>
            </a:extLst>
          </p:cNvPr>
          <p:cNvSpPr>
            <a:spLocks noGrp="1"/>
          </p:cNvSpPr>
          <p:nvPr>
            <p:ph type="dt" sz="half" idx="10"/>
          </p:nvPr>
        </p:nvSpPr>
        <p:spPr/>
        <p:txBody>
          <a:bodyPr/>
          <a:lstStyle/>
          <a:p>
            <a:fld id="{E0A8CA78-86A1-41AB-8958-2F2234907BAF}" type="datetime1">
              <a:rPr lang="hr-HR" smtClean="0"/>
              <a:t>6.10.2023.</a:t>
            </a:fld>
            <a:endParaRPr lang="hr-HR"/>
          </a:p>
        </p:txBody>
      </p:sp>
      <p:sp>
        <p:nvSpPr>
          <p:cNvPr id="3" name="Rezervirano mjesto broja slajda 2">
            <a:extLst>
              <a:ext uri="{FF2B5EF4-FFF2-40B4-BE49-F238E27FC236}">
                <a16:creationId xmlns:a16="http://schemas.microsoft.com/office/drawing/2014/main" id="{48F9C844-4E95-A157-E45C-E1DCAE3935FC}"/>
              </a:ext>
            </a:extLst>
          </p:cNvPr>
          <p:cNvSpPr>
            <a:spLocks noGrp="1"/>
          </p:cNvSpPr>
          <p:nvPr>
            <p:ph type="sldNum" sz="quarter" idx="12"/>
          </p:nvPr>
        </p:nvSpPr>
        <p:spPr/>
        <p:txBody>
          <a:bodyPr/>
          <a:lstStyle/>
          <a:p>
            <a:fld id="{C063C8F8-F457-4E0E-801D-75F23EC12D60}" type="slidenum">
              <a:rPr lang="hr-HR" smtClean="0"/>
              <a:t>27</a:t>
            </a:fld>
            <a:endParaRPr lang="hr-HR"/>
          </a:p>
        </p:txBody>
      </p:sp>
      <p:sp>
        <p:nvSpPr>
          <p:cNvPr id="4" name="Title 1">
            <a:extLst>
              <a:ext uri="{FF2B5EF4-FFF2-40B4-BE49-F238E27FC236}">
                <a16:creationId xmlns:a16="http://schemas.microsoft.com/office/drawing/2014/main" id="{39AB3422-268D-810A-D4D7-0458EC402E7B}"/>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Q&amp;A</a:t>
            </a:r>
          </a:p>
        </p:txBody>
      </p:sp>
    </p:spTree>
    <p:extLst>
      <p:ext uri="{BB962C8B-B14F-4D97-AF65-F5344CB8AC3E}">
        <p14:creationId xmlns:p14="http://schemas.microsoft.com/office/powerpoint/2010/main" val="246399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blip>
          <a:srcRect/>
          <a:stretch>
            <a:fillRect l="-16000" t="73000" r="-3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368E-2C4B-E996-8AE4-E5B53C892CF5}"/>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O OPUS*ERP sustavu</a:t>
            </a:r>
          </a:p>
        </p:txBody>
      </p:sp>
      <p:sp>
        <p:nvSpPr>
          <p:cNvPr id="3" name="Content Placeholder 2">
            <a:extLst>
              <a:ext uri="{FF2B5EF4-FFF2-40B4-BE49-F238E27FC236}">
                <a16:creationId xmlns:a16="http://schemas.microsoft.com/office/drawing/2014/main" id="{14DF9471-4A0B-E5DF-5397-9690D7D8F848}"/>
              </a:ext>
            </a:extLst>
          </p:cNvPr>
          <p:cNvSpPr txBox="1">
            <a:spLocks/>
          </p:cNvSpPr>
          <p:nvPr/>
        </p:nvSpPr>
        <p:spPr>
          <a:xfrm>
            <a:off x="838200" y="1634065"/>
            <a:ext cx="10658475"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3200" dirty="0"/>
              <a:t>ERP namijenjen podršci srednjim i velikim tvrtkama koje se primarno bave maloprodajom, veleprodajom i distribucijom</a:t>
            </a:r>
          </a:p>
          <a:p>
            <a:pPr lvl="1"/>
            <a:r>
              <a:rPr lang="hr-HR" sz="3200" dirty="0"/>
              <a:t>Prve implementacija </a:t>
            </a:r>
          </a:p>
          <a:p>
            <a:pPr lvl="2"/>
            <a:r>
              <a:rPr lang="hr-HR" sz="2400" dirty="0"/>
              <a:t>1992 godine – Narodne novine d.d., </a:t>
            </a:r>
          </a:p>
          <a:p>
            <a:pPr lvl="2"/>
            <a:r>
              <a:rPr lang="hr-HR" sz="2400" dirty="0"/>
              <a:t>1993 – Oktal Pharma d.o.o., </a:t>
            </a:r>
          </a:p>
          <a:p>
            <a:pPr lvl="2"/>
            <a:r>
              <a:rPr lang="hr-HR" sz="2400" dirty="0"/>
              <a:t>1993 – Atlantic Trade d.o.o.</a:t>
            </a:r>
          </a:p>
          <a:p>
            <a:pPr lvl="1"/>
            <a:r>
              <a:rPr lang="hr-HR" sz="3200" dirty="0">
                <a:cs typeface="Calibri Light"/>
              </a:rPr>
              <a:t>Forms ver.3.0 </a:t>
            </a:r>
            <a:r>
              <a:rPr lang="hr-HR" sz="3200" dirty="0">
                <a:latin typeface="Calibri Light" panose="020F0302020204030204" pitchFamily="34" charset="0"/>
                <a:cs typeface="Calibri Light" panose="020F0302020204030204" pitchFamily="34" charset="0"/>
              </a:rPr>
              <a:t>→</a:t>
            </a:r>
            <a:r>
              <a:rPr lang="hr-HR" sz="3200" dirty="0">
                <a:cs typeface="Calibri Light"/>
              </a:rPr>
              <a:t>  Forms ver.6i </a:t>
            </a:r>
            <a:r>
              <a:rPr lang="hr-HR" sz="3200" dirty="0">
                <a:latin typeface="Calibri Light" panose="020F0302020204030204" pitchFamily="34" charset="0"/>
                <a:cs typeface="Calibri Light" panose="020F0302020204030204" pitchFamily="34" charset="0"/>
              </a:rPr>
              <a:t>→</a:t>
            </a:r>
            <a:r>
              <a:rPr lang="hr-HR" sz="3200" dirty="0">
                <a:cs typeface="Calibri Light"/>
              </a:rPr>
              <a:t> Forms ver.12</a:t>
            </a:r>
            <a:r>
              <a:rPr lang="hr-HR" sz="3200" dirty="0">
                <a:latin typeface="Calibri Light" panose="020F0302020204030204" pitchFamily="34" charset="0"/>
                <a:cs typeface="Calibri Light" panose="020F0302020204030204" pitchFamily="34" charset="0"/>
              </a:rPr>
              <a:t> → Oracle APEX</a:t>
            </a:r>
            <a:endParaRPr lang="hr-HR" sz="3200" dirty="0">
              <a:cs typeface="Calibri Light"/>
            </a:endParaRPr>
          </a:p>
          <a:p>
            <a:pPr lvl="1"/>
            <a:r>
              <a:rPr lang="hr-HR" sz="3200" dirty="0">
                <a:cs typeface="Calibri Light"/>
              </a:rPr>
              <a:t>Distribuirane baze </a:t>
            </a:r>
            <a:r>
              <a:rPr lang="hr-HR" sz="3200" dirty="0">
                <a:latin typeface="Calibri Light" panose="020F0302020204030204" pitchFamily="34" charset="0"/>
                <a:cs typeface="Calibri Light" panose="020F0302020204030204" pitchFamily="34" charset="0"/>
              </a:rPr>
              <a:t>→ Centralizirani sustav →  </a:t>
            </a:r>
            <a:r>
              <a:rPr lang="hr-HR" sz="3200" dirty="0">
                <a:cs typeface="Calibri Light"/>
              </a:rPr>
              <a:t>Cloud </a:t>
            </a:r>
            <a:r>
              <a:rPr lang="hr-HR" sz="3200" dirty="0" err="1">
                <a:cs typeface="Calibri Light"/>
              </a:rPr>
              <a:t>ready</a:t>
            </a:r>
            <a:r>
              <a:rPr lang="hr-HR" sz="3200" dirty="0">
                <a:cs typeface="Calibri Light"/>
              </a:rPr>
              <a:t> sustav</a:t>
            </a:r>
            <a:endParaRPr lang="hr-HR" sz="3200" dirty="0">
              <a:latin typeface="Calibri Light"/>
              <a:cs typeface="Calibri Light"/>
            </a:endParaRPr>
          </a:p>
          <a:p>
            <a:pPr marL="457200" lvl="1" indent="0">
              <a:buFont typeface="Arial" panose="020B0604020202020204" pitchFamily="34" charset="0"/>
              <a:buNone/>
            </a:pPr>
            <a:endParaRPr lang="hr-HR" sz="3200" dirty="0">
              <a:latin typeface="Calibri Light"/>
              <a:cs typeface="Calibri Light"/>
            </a:endParaRPr>
          </a:p>
          <a:p>
            <a:endParaRPr lang="hr-HR" sz="3600" dirty="0">
              <a:latin typeface="+mn-lt"/>
              <a:cs typeface="Calibri"/>
            </a:endParaRPr>
          </a:p>
        </p:txBody>
      </p:sp>
      <p:grpSp>
        <p:nvGrpSpPr>
          <p:cNvPr id="4" name="Group 8">
            <a:extLst>
              <a:ext uri="{FF2B5EF4-FFF2-40B4-BE49-F238E27FC236}">
                <a16:creationId xmlns:a16="http://schemas.microsoft.com/office/drawing/2014/main" id="{A9FAD9F9-AD33-A8D3-DA8C-2DE20B80B20D}"/>
              </a:ext>
            </a:extLst>
          </p:cNvPr>
          <p:cNvGrpSpPr/>
          <p:nvPr/>
        </p:nvGrpSpPr>
        <p:grpSpPr>
          <a:xfrm>
            <a:off x="0" y="6721475"/>
            <a:ext cx="12192000" cy="136525"/>
            <a:chOff x="0" y="6721475"/>
            <a:chExt cx="14147800" cy="136525"/>
          </a:xfrm>
        </p:grpSpPr>
        <p:sp>
          <p:nvSpPr>
            <p:cNvPr id="5" name="Rectangle 5">
              <a:extLst>
                <a:ext uri="{FF2B5EF4-FFF2-40B4-BE49-F238E27FC236}">
                  <a16:creationId xmlns:a16="http://schemas.microsoft.com/office/drawing/2014/main" id="{4899FEA5-40AC-46A0-4D2C-1A6DBB640581}"/>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C2A7244B-85EB-6BFE-6684-39718609D8B9}"/>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7">
              <a:extLst>
                <a:ext uri="{FF2B5EF4-FFF2-40B4-BE49-F238E27FC236}">
                  <a16:creationId xmlns:a16="http://schemas.microsoft.com/office/drawing/2014/main" id="{1BA3EC0B-D6DA-E0AA-5922-7A8AF3A7C5AD}"/>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1218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D48E-FF7F-E7A6-AC4D-8E709E7FE698}"/>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Zašto smo morali mijenjati tehnologiju</a:t>
            </a:r>
          </a:p>
        </p:txBody>
      </p:sp>
      <p:sp>
        <p:nvSpPr>
          <p:cNvPr id="3" name="Content Placeholder 2">
            <a:extLst>
              <a:ext uri="{FF2B5EF4-FFF2-40B4-BE49-F238E27FC236}">
                <a16:creationId xmlns:a16="http://schemas.microsoft.com/office/drawing/2014/main" id="{7C10F01F-27ED-8723-9402-8A900D56223F}"/>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2800" dirty="0">
                <a:cs typeface="Calibri Light"/>
              </a:rPr>
              <a:t>Komercijali razlozi</a:t>
            </a:r>
          </a:p>
          <a:p>
            <a:pPr lvl="1"/>
            <a:r>
              <a:rPr lang="hr-HR" sz="2800" dirty="0"/>
              <a:t>Promjena HW kod krajnjih korisnika (veći monitori, korištenja tableta, mobilnih telefona, …)</a:t>
            </a:r>
          </a:p>
          <a:p>
            <a:pPr lvl="1"/>
            <a:r>
              <a:rPr lang="hr-HR" sz="2800" dirty="0">
                <a:cs typeface="Calibri Light"/>
              </a:rPr>
              <a:t>Tehnološko pojednostavljenje instalacije (nema potrebe za IAS-om) </a:t>
            </a:r>
          </a:p>
          <a:p>
            <a:pPr lvl="1"/>
            <a:r>
              <a:rPr lang="hr-HR" sz="2800" dirty="0">
                <a:cs typeface="Calibri Light"/>
              </a:rPr>
              <a:t>Ljudski resursi – mlađe generacije žele raditi na naprednijim tehnologijama</a:t>
            </a:r>
          </a:p>
          <a:p>
            <a:pPr lvl="1"/>
            <a:endParaRPr lang="hr-HR" sz="2800" dirty="0">
              <a:cs typeface="Calibri Light"/>
            </a:endParaRPr>
          </a:p>
          <a:p>
            <a:pPr lvl="1"/>
            <a:endParaRPr lang="hr-HR" sz="2800" dirty="0">
              <a:cs typeface="Calibri Light"/>
            </a:endParaRP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sz="3200" dirty="0">
              <a:latin typeface="+mn-lt"/>
              <a:cs typeface="Calibri"/>
            </a:endParaRPr>
          </a:p>
        </p:txBody>
      </p:sp>
      <p:grpSp>
        <p:nvGrpSpPr>
          <p:cNvPr id="4" name="Group 8">
            <a:extLst>
              <a:ext uri="{FF2B5EF4-FFF2-40B4-BE49-F238E27FC236}">
                <a16:creationId xmlns:a16="http://schemas.microsoft.com/office/drawing/2014/main" id="{E4D31795-6F20-F821-575E-23234214CC3B}"/>
              </a:ext>
            </a:extLst>
          </p:cNvPr>
          <p:cNvGrpSpPr/>
          <p:nvPr/>
        </p:nvGrpSpPr>
        <p:grpSpPr>
          <a:xfrm>
            <a:off x="0" y="6721475"/>
            <a:ext cx="12192000" cy="136525"/>
            <a:chOff x="0" y="6721475"/>
            <a:chExt cx="14147800" cy="136525"/>
          </a:xfrm>
        </p:grpSpPr>
        <p:sp>
          <p:nvSpPr>
            <p:cNvPr id="5" name="Rectangle 5">
              <a:extLst>
                <a:ext uri="{FF2B5EF4-FFF2-40B4-BE49-F238E27FC236}">
                  <a16:creationId xmlns:a16="http://schemas.microsoft.com/office/drawing/2014/main" id="{97266BC1-7811-AB0A-C40E-474F7D545FA9}"/>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06630D73-0484-57CF-F0B6-95EA86632A19}"/>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7">
              <a:extLst>
                <a:ext uri="{FF2B5EF4-FFF2-40B4-BE49-F238E27FC236}">
                  <a16:creationId xmlns:a16="http://schemas.microsoft.com/office/drawing/2014/main" id="{81FA5F79-0B38-7550-2A51-55CBB3F4C12C}"/>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8993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5247C23-2346-35A4-BAF3-66932370E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4476"/>
            <a:ext cx="12192000" cy="54254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B94F89D-2286-5F02-5905-920E5DCE6EC9}"/>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dirty="0"/>
              <a:t>Oracle APEX i IN2</a:t>
            </a:r>
          </a:p>
        </p:txBody>
      </p:sp>
      <p:sp>
        <p:nvSpPr>
          <p:cNvPr id="5" name="Pravokutnik: zaobljeni kutovi 4">
            <a:extLst>
              <a:ext uri="{FF2B5EF4-FFF2-40B4-BE49-F238E27FC236}">
                <a16:creationId xmlns:a16="http://schemas.microsoft.com/office/drawing/2014/main" id="{5DF5F30A-DF5F-2534-6B61-CBB3DFE390B5}"/>
              </a:ext>
            </a:extLst>
          </p:cNvPr>
          <p:cNvSpPr/>
          <p:nvPr/>
        </p:nvSpPr>
        <p:spPr>
          <a:xfrm>
            <a:off x="7969956" y="4782949"/>
            <a:ext cx="1377244" cy="622209"/>
          </a:xfrm>
          <a:prstGeom prst="roundRect">
            <a:avLst/>
          </a:prstGeom>
          <a:noFill/>
          <a:ln w="57150">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p>
        </p:txBody>
      </p:sp>
      <p:sp>
        <p:nvSpPr>
          <p:cNvPr id="6" name="Strelica: prema dolje 5">
            <a:extLst>
              <a:ext uri="{FF2B5EF4-FFF2-40B4-BE49-F238E27FC236}">
                <a16:creationId xmlns:a16="http://schemas.microsoft.com/office/drawing/2014/main" id="{1CB5FF81-294B-0A6F-CD7B-D7BA76AEDFD6}"/>
              </a:ext>
            </a:extLst>
          </p:cNvPr>
          <p:cNvSpPr/>
          <p:nvPr/>
        </p:nvSpPr>
        <p:spPr>
          <a:xfrm>
            <a:off x="8376356" y="3800210"/>
            <a:ext cx="564444" cy="7902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7" name="Group 8">
            <a:extLst>
              <a:ext uri="{FF2B5EF4-FFF2-40B4-BE49-F238E27FC236}">
                <a16:creationId xmlns:a16="http://schemas.microsoft.com/office/drawing/2014/main" id="{FD15C015-ADDC-1492-DA66-91881BD6F796}"/>
              </a:ext>
            </a:extLst>
          </p:cNvPr>
          <p:cNvGrpSpPr/>
          <p:nvPr/>
        </p:nvGrpSpPr>
        <p:grpSpPr>
          <a:xfrm>
            <a:off x="0" y="6721475"/>
            <a:ext cx="12192000" cy="136525"/>
            <a:chOff x="0" y="6721475"/>
            <a:chExt cx="14147800" cy="136525"/>
          </a:xfrm>
        </p:grpSpPr>
        <p:sp>
          <p:nvSpPr>
            <p:cNvPr id="8" name="Rectangle 5">
              <a:extLst>
                <a:ext uri="{FF2B5EF4-FFF2-40B4-BE49-F238E27FC236}">
                  <a16:creationId xmlns:a16="http://schemas.microsoft.com/office/drawing/2014/main" id="{8BAC5327-AABD-AB63-3C60-E32FD20670F2}"/>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F863427A-7650-A8A4-22ED-0D2CC8310AAD}"/>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9F5E1E03-10CC-4FB6-6B56-E367A7AA86D1}"/>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425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94F89D-2286-5F02-5905-920E5DCE6EC9}"/>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dirty="0"/>
              <a:t>Oracle APEX i IN2</a:t>
            </a:r>
          </a:p>
        </p:txBody>
      </p:sp>
      <p:grpSp>
        <p:nvGrpSpPr>
          <p:cNvPr id="7" name="Group 8">
            <a:extLst>
              <a:ext uri="{FF2B5EF4-FFF2-40B4-BE49-F238E27FC236}">
                <a16:creationId xmlns:a16="http://schemas.microsoft.com/office/drawing/2014/main" id="{FD15C015-ADDC-1492-DA66-91881BD6F796}"/>
              </a:ext>
            </a:extLst>
          </p:cNvPr>
          <p:cNvGrpSpPr/>
          <p:nvPr/>
        </p:nvGrpSpPr>
        <p:grpSpPr>
          <a:xfrm>
            <a:off x="0" y="6721475"/>
            <a:ext cx="12192000" cy="136525"/>
            <a:chOff x="0" y="6721475"/>
            <a:chExt cx="14147800" cy="136525"/>
          </a:xfrm>
        </p:grpSpPr>
        <p:sp>
          <p:nvSpPr>
            <p:cNvPr id="8" name="Rectangle 5">
              <a:extLst>
                <a:ext uri="{FF2B5EF4-FFF2-40B4-BE49-F238E27FC236}">
                  <a16:creationId xmlns:a16="http://schemas.microsoft.com/office/drawing/2014/main" id="{8BAC5327-AABD-AB63-3C60-E32FD20670F2}"/>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F863427A-7650-A8A4-22ED-0D2CC8310AAD}"/>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9F5E1E03-10CC-4FB6-6B56-E367A7AA86D1}"/>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a:extLst>
              <a:ext uri="{FF2B5EF4-FFF2-40B4-BE49-F238E27FC236}">
                <a16:creationId xmlns:a16="http://schemas.microsoft.com/office/drawing/2014/main" id="{E0F23ABA-92CB-9761-800D-D075575AB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82" y="1316419"/>
            <a:ext cx="12498364" cy="5569648"/>
          </a:xfrm>
          <a:prstGeom prst="rect">
            <a:avLst/>
          </a:prstGeom>
          <a:noFill/>
          <a:extLst>
            <a:ext uri="{909E8E84-426E-40DD-AFC4-6F175D3DCCD1}">
              <a14:hiddenFill xmlns:a14="http://schemas.microsoft.com/office/drawing/2010/main">
                <a:solidFill>
                  <a:srgbClr val="FFFFFF"/>
                </a:solidFill>
              </a14:hiddenFill>
            </a:ext>
          </a:extLst>
        </p:spPr>
      </p:pic>
      <p:sp>
        <p:nvSpPr>
          <p:cNvPr id="5" name="Eksplozija: 8 točaka 4">
            <a:extLst>
              <a:ext uri="{FF2B5EF4-FFF2-40B4-BE49-F238E27FC236}">
                <a16:creationId xmlns:a16="http://schemas.microsoft.com/office/drawing/2014/main" id="{FCCCA19A-29AD-B491-366F-D8A16BA1B63D}"/>
              </a:ext>
            </a:extLst>
          </p:cNvPr>
          <p:cNvSpPr/>
          <p:nvPr/>
        </p:nvSpPr>
        <p:spPr>
          <a:xfrm>
            <a:off x="3857626" y="4362451"/>
            <a:ext cx="495300" cy="5715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TekstniOkvir 5">
            <a:extLst>
              <a:ext uri="{FF2B5EF4-FFF2-40B4-BE49-F238E27FC236}">
                <a16:creationId xmlns:a16="http://schemas.microsoft.com/office/drawing/2014/main" id="{8D049007-11A1-111F-60D5-45E4CD0F6B70}"/>
              </a:ext>
            </a:extLst>
          </p:cNvPr>
          <p:cNvSpPr txBox="1"/>
          <p:nvPr/>
        </p:nvSpPr>
        <p:spPr>
          <a:xfrm>
            <a:off x="3619499" y="4848225"/>
            <a:ext cx="1190625" cy="369332"/>
          </a:xfrm>
          <a:prstGeom prst="rect">
            <a:avLst/>
          </a:prstGeom>
          <a:noFill/>
        </p:spPr>
        <p:txBody>
          <a:bodyPr wrap="square" rtlCol="0">
            <a:spAutoFit/>
          </a:bodyPr>
          <a:lstStyle/>
          <a:p>
            <a:r>
              <a:rPr lang="hr-HR" dirty="0"/>
              <a:t>COVID 19</a:t>
            </a:r>
          </a:p>
        </p:txBody>
      </p:sp>
    </p:spTree>
    <p:extLst>
      <p:ext uri="{BB962C8B-B14F-4D97-AF65-F5344CB8AC3E}">
        <p14:creationId xmlns:p14="http://schemas.microsoft.com/office/powerpoint/2010/main" val="335568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9000" b="-9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232B2E-5528-43EC-8CFB-0993C30F8758}"/>
              </a:ext>
            </a:extLst>
          </p:cNvPr>
          <p:cNvSpPr>
            <a:spLocks noGrp="1"/>
          </p:cNvSpPr>
          <p:nvPr>
            <p:ph type="dt" sz="half" idx="10"/>
          </p:nvPr>
        </p:nvSpPr>
        <p:spPr/>
        <p:txBody>
          <a:bodyPr/>
          <a:lstStyle/>
          <a:p>
            <a:fld id="{E1EB0938-34CF-4DF0-8931-5E481ACC4322}" type="datetime1">
              <a:rPr lang="en-US" smtClean="0"/>
              <a:t>10/6/2023</a:t>
            </a:fld>
            <a:endParaRPr lang="en-US"/>
          </a:p>
        </p:txBody>
      </p:sp>
      <p:sp>
        <p:nvSpPr>
          <p:cNvPr id="5" name="Slide Number Placeholder 4">
            <a:extLst>
              <a:ext uri="{FF2B5EF4-FFF2-40B4-BE49-F238E27FC236}">
                <a16:creationId xmlns:a16="http://schemas.microsoft.com/office/drawing/2014/main" id="{3673B84A-B90B-40E4-87D2-F15A25164EF2}"/>
              </a:ext>
            </a:extLst>
          </p:cNvPr>
          <p:cNvSpPr>
            <a:spLocks noGrp="1"/>
          </p:cNvSpPr>
          <p:nvPr>
            <p:ph type="sldNum" sz="quarter" idx="12"/>
          </p:nvPr>
        </p:nvSpPr>
        <p:spPr/>
        <p:txBody>
          <a:bodyPr/>
          <a:lstStyle/>
          <a:p>
            <a:fld id="{D12F1FC7-A12F-4810-B3C0-F705D0B9EA9E}" type="slidenum">
              <a:rPr lang="en-US" smtClean="0"/>
              <a:t>7</a:t>
            </a:fld>
            <a:endParaRPr lang="en-US"/>
          </a:p>
        </p:txBody>
      </p:sp>
      <p:grpSp>
        <p:nvGrpSpPr>
          <p:cNvPr id="9" name="Group 8">
            <a:extLst>
              <a:ext uri="{FF2B5EF4-FFF2-40B4-BE49-F238E27FC236}">
                <a16:creationId xmlns:a16="http://schemas.microsoft.com/office/drawing/2014/main" id="{DBF10E6B-315A-465F-8627-EEDE27CFD14C}"/>
              </a:ext>
            </a:extLst>
          </p:cNvPr>
          <p:cNvGrpSpPr/>
          <p:nvPr/>
        </p:nvGrpSpPr>
        <p:grpSpPr>
          <a:xfrm>
            <a:off x="0" y="6721475"/>
            <a:ext cx="12192000" cy="136525"/>
            <a:chOff x="0" y="6721475"/>
            <a:chExt cx="14147800" cy="136525"/>
          </a:xfrm>
        </p:grpSpPr>
        <p:sp>
          <p:nvSpPr>
            <p:cNvPr id="6" name="Rectangle 5">
              <a:extLst>
                <a:ext uri="{FF2B5EF4-FFF2-40B4-BE49-F238E27FC236}">
                  <a16:creationId xmlns:a16="http://schemas.microsoft.com/office/drawing/2014/main" id="{D14A5309-24E0-4C88-BFD6-CB37DEA2EA83}"/>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E93704-9432-4FF0-A3FC-6F016227AD8C}"/>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3DE317-1D8A-4F1F-B32D-BABC12B356A7}"/>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895A655D-DAAC-4FBB-949D-D3117504858F}"/>
              </a:ext>
            </a:extLst>
          </p:cNvPr>
          <p:cNvCxnSpPr/>
          <p:nvPr/>
        </p:nvCxnSpPr>
        <p:spPr>
          <a:xfrm>
            <a:off x="0" y="3751966"/>
            <a:ext cx="12192000"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4" name="Diamond 83">
            <a:extLst>
              <a:ext uri="{FF2B5EF4-FFF2-40B4-BE49-F238E27FC236}">
                <a16:creationId xmlns:a16="http://schemas.microsoft.com/office/drawing/2014/main" id="{7C617BEC-685E-4790-8D02-E827E4516261}"/>
              </a:ext>
            </a:extLst>
          </p:cNvPr>
          <p:cNvSpPr/>
          <p:nvPr/>
        </p:nvSpPr>
        <p:spPr>
          <a:xfrm>
            <a:off x="1060022" y="3493382"/>
            <a:ext cx="517168" cy="517168"/>
          </a:xfrm>
          <a:prstGeom prst="diamond">
            <a:avLst/>
          </a:prstGeom>
          <a:solidFill>
            <a:schemeClr val="bg1">
              <a:lumMod val="75000"/>
            </a:schemeClr>
          </a:solidFill>
          <a:ln w="28575">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CCCC4BD2-AD47-4E8E-89A9-797BCCD5A257}"/>
              </a:ext>
            </a:extLst>
          </p:cNvPr>
          <p:cNvSpPr/>
          <p:nvPr/>
        </p:nvSpPr>
        <p:spPr>
          <a:xfrm>
            <a:off x="2952322" y="3493382"/>
            <a:ext cx="517168" cy="517168"/>
          </a:xfrm>
          <a:prstGeom prst="diamond">
            <a:avLst/>
          </a:prstGeom>
          <a:solidFill>
            <a:schemeClr val="bg1">
              <a:lumMod val="65000"/>
            </a:schemeClr>
          </a:solidFill>
          <a:ln w="28575">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AA1D9B76-A87E-4920-945B-54EEBF53B2F6}"/>
              </a:ext>
            </a:extLst>
          </p:cNvPr>
          <p:cNvSpPr/>
          <p:nvPr/>
        </p:nvSpPr>
        <p:spPr>
          <a:xfrm>
            <a:off x="4844622" y="3493382"/>
            <a:ext cx="517168" cy="517168"/>
          </a:xfrm>
          <a:prstGeom prst="diamond">
            <a:avLst/>
          </a:prstGeom>
          <a:solidFill>
            <a:schemeClr val="bg1">
              <a:lumMod val="50000"/>
            </a:schemeClr>
          </a:solidFill>
          <a:ln w="28575">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6473384B-31EB-466C-8060-05639CB960C4}"/>
              </a:ext>
            </a:extLst>
          </p:cNvPr>
          <p:cNvSpPr/>
          <p:nvPr/>
        </p:nvSpPr>
        <p:spPr>
          <a:xfrm>
            <a:off x="6736922" y="3493382"/>
            <a:ext cx="517168" cy="517168"/>
          </a:xfrm>
          <a:prstGeom prst="diamond">
            <a:avLst/>
          </a:prstGeom>
          <a:solidFill>
            <a:schemeClr val="tx1">
              <a:lumMod val="65000"/>
              <a:lumOff val="35000"/>
            </a:schemeClr>
          </a:solidFill>
          <a:ln w="28575">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E609C3B8-B84F-45AE-86F1-28524FB15315}"/>
              </a:ext>
            </a:extLst>
          </p:cNvPr>
          <p:cNvSpPr/>
          <p:nvPr/>
        </p:nvSpPr>
        <p:spPr>
          <a:xfrm>
            <a:off x="8629222" y="3493382"/>
            <a:ext cx="517168" cy="517168"/>
          </a:xfrm>
          <a:prstGeom prst="diamond">
            <a:avLst/>
          </a:prstGeom>
          <a:solidFill>
            <a:schemeClr val="tx1">
              <a:lumMod val="75000"/>
              <a:lumOff val="25000"/>
            </a:schemeClr>
          </a:solidFill>
          <a:ln w="28575">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B6325583-11C1-4389-8386-0FBD54553E0E}"/>
              </a:ext>
            </a:extLst>
          </p:cNvPr>
          <p:cNvSpPr txBox="1"/>
          <p:nvPr/>
        </p:nvSpPr>
        <p:spPr>
          <a:xfrm>
            <a:off x="536746" y="3143122"/>
            <a:ext cx="1563720" cy="276999"/>
          </a:xfrm>
          <a:prstGeom prst="rect">
            <a:avLst/>
          </a:prstGeom>
          <a:noFill/>
        </p:spPr>
        <p:txBody>
          <a:bodyPr wrap="square" lIns="0" tIns="0" rIns="0" bIns="0" rtlCol="0" anchor="ctr">
            <a:spAutoFit/>
          </a:bodyPr>
          <a:lstStyle/>
          <a:p>
            <a:pPr algn="ctr"/>
            <a:r>
              <a:rPr lang="en-US" b="1" dirty="0"/>
              <a:t>201</a:t>
            </a:r>
            <a:r>
              <a:rPr lang="hr-HR" b="1" dirty="0"/>
              <a:t>8</a:t>
            </a:r>
            <a:endParaRPr lang="en-US" b="1" dirty="0"/>
          </a:p>
        </p:txBody>
      </p:sp>
      <p:sp>
        <p:nvSpPr>
          <p:cNvPr id="100" name="TextBox 99">
            <a:extLst>
              <a:ext uri="{FF2B5EF4-FFF2-40B4-BE49-F238E27FC236}">
                <a16:creationId xmlns:a16="http://schemas.microsoft.com/office/drawing/2014/main" id="{A806C051-7894-4C87-BC2D-6605F025A160}"/>
              </a:ext>
            </a:extLst>
          </p:cNvPr>
          <p:cNvSpPr txBox="1"/>
          <p:nvPr/>
        </p:nvSpPr>
        <p:spPr>
          <a:xfrm>
            <a:off x="2429046" y="4083812"/>
            <a:ext cx="1563720" cy="276999"/>
          </a:xfrm>
          <a:prstGeom prst="rect">
            <a:avLst/>
          </a:prstGeom>
          <a:noFill/>
        </p:spPr>
        <p:txBody>
          <a:bodyPr wrap="square" lIns="0" tIns="0" rIns="0" bIns="0" rtlCol="0" anchor="ctr">
            <a:spAutoFit/>
          </a:bodyPr>
          <a:lstStyle/>
          <a:p>
            <a:pPr algn="ctr"/>
            <a:r>
              <a:rPr lang="en-US" b="1" dirty="0"/>
              <a:t>201</a:t>
            </a:r>
            <a:r>
              <a:rPr lang="hr-HR" b="1" dirty="0"/>
              <a:t>9</a:t>
            </a:r>
            <a:endParaRPr lang="en-US" b="1" dirty="0"/>
          </a:p>
        </p:txBody>
      </p:sp>
      <p:sp>
        <p:nvSpPr>
          <p:cNvPr id="101" name="TextBox 100">
            <a:extLst>
              <a:ext uri="{FF2B5EF4-FFF2-40B4-BE49-F238E27FC236}">
                <a16:creationId xmlns:a16="http://schemas.microsoft.com/office/drawing/2014/main" id="{A99AA644-F229-4985-80BC-4B86D6FF9884}"/>
              </a:ext>
            </a:extLst>
          </p:cNvPr>
          <p:cNvSpPr txBox="1"/>
          <p:nvPr/>
        </p:nvSpPr>
        <p:spPr>
          <a:xfrm>
            <a:off x="4321346" y="3143122"/>
            <a:ext cx="1563720" cy="276999"/>
          </a:xfrm>
          <a:prstGeom prst="rect">
            <a:avLst/>
          </a:prstGeom>
          <a:noFill/>
        </p:spPr>
        <p:txBody>
          <a:bodyPr wrap="square" lIns="0" tIns="0" rIns="0" bIns="0" rtlCol="0" anchor="ctr">
            <a:spAutoFit/>
          </a:bodyPr>
          <a:lstStyle/>
          <a:p>
            <a:pPr algn="ctr"/>
            <a:r>
              <a:rPr lang="en-US" b="1" dirty="0"/>
              <a:t>20</a:t>
            </a:r>
            <a:r>
              <a:rPr lang="hr-HR" b="1" dirty="0"/>
              <a:t>21</a:t>
            </a:r>
            <a:endParaRPr lang="en-US" b="1" dirty="0"/>
          </a:p>
        </p:txBody>
      </p:sp>
      <p:sp>
        <p:nvSpPr>
          <p:cNvPr id="105" name="TextBox 104">
            <a:extLst>
              <a:ext uri="{FF2B5EF4-FFF2-40B4-BE49-F238E27FC236}">
                <a16:creationId xmlns:a16="http://schemas.microsoft.com/office/drawing/2014/main" id="{D1C30ABD-16FC-41FD-95FE-4A1533C5B6B5}"/>
              </a:ext>
            </a:extLst>
          </p:cNvPr>
          <p:cNvSpPr txBox="1"/>
          <p:nvPr/>
        </p:nvSpPr>
        <p:spPr>
          <a:xfrm>
            <a:off x="6213646" y="4083812"/>
            <a:ext cx="1563720" cy="276999"/>
          </a:xfrm>
          <a:prstGeom prst="rect">
            <a:avLst/>
          </a:prstGeom>
          <a:noFill/>
        </p:spPr>
        <p:txBody>
          <a:bodyPr wrap="square" lIns="0" tIns="0" rIns="0" bIns="0" rtlCol="0" anchor="ctr">
            <a:spAutoFit/>
          </a:bodyPr>
          <a:lstStyle/>
          <a:p>
            <a:pPr algn="ctr"/>
            <a:r>
              <a:rPr lang="en-US" b="1" dirty="0"/>
              <a:t>20</a:t>
            </a:r>
            <a:r>
              <a:rPr lang="hr-HR" b="1" dirty="0"/>
              <a:t>22</a:t>
            </a:r>
            <a:endParaRPr lang="en-US" b="1" dirty="0"/>
          </a:p>
        </p:txBody>
      </p:sp>
      <p:sp>
        <p:nvSpPr>
          <p:cNvPr id="106" name="TextBox 105">
            <a:extLst>
              <a:ext uri="{FF2B5EF4-FFF2-40B4-BE49-F238E27FC236}">
                <a16:creationId xmlns:a16="http://schemas.microsoft.com/office/drawing/2014/main" id="{68FE86CC-977E-474E-A5B0-76AD09CE1C20}"/>
              </a:ext>
            </a:extLst>
          </p:cNvPr>
          <p:cNvSpPr txBox="1"/>
          <p:nvPr/>
        </p:nvSpPr>
        <p:spPr>
          <a:xfrm>
            <a:off x="8105946" y="3143122"/>
            <a:ext cx="1563720" cy="276999"/>
          </a:xfrm>
          <a:prstGeom prst="rect">
            <a:avLst/>
          </a:prstGeom>
          <a:noFill/>
        </p:spPr>
        <p:txBody>
          <a:bodyPr wrap="square" lIns="0" tIns="0" rIns="0" bIns="0" rtlCol="0" anchor="ctr">
            <a:spAutoFit/>
          </a:bodyPr>
          <a:lstStyle/>
          <a:p>
            <a:pPr algn="ctr"/>
            <a:r>
              <a:rPr lang="en-US" b="1" dirty="0"/>
              <a:t>20</a:t>
            </a:r>
            <a:r>
              <a:rPr lang="hr-HR" b="1" dirty="0"/>
              <a:t>23</a:t>
            </a:r>
            <a:endParaRPr lang="en-US" b="1" dirty="0"/>
          </a:p>
        </p:txBody>
      </p:sp>
      <p:sp>
        <p:nvSpPr>
          <p:cNvPr id="107" name="TextBox 106">
            <a:extLst>
              <a:ext uri="{FF2B5EF4-FFF2-40B4-BE49-F238E27FC236}">
                <a16:creationId xmlns:a16="http://schemas.microsoft.com/office/drawing/2014/main" id="{7A4CBD74-8822-4A0B-ABA3-056022FA7B74}"/>
              </a:ext>
            </a:extLst>
          </p:cNvPr>
          <p:cNvSpPr txBox="1"/>
          <p:nvPr/>
        </p:nvSpPr>
        <p:spPr>
          <a:xfrm>
            <a:off x="9998246" y="4401426"/>
            <a:ext cx="1563720" cy="276999"/>
          </a:xfrm>
          <a:prstGeom prst="rect">
            <a:avLst/>
          </a:prstGeom>
          <a:noFill/>
        </p:spPr>
        <p:txBody>
          <a:bodyPr wrap="square" lIns="0" tIns="0" rIns="0" bIns="0" rtlCol="0" anchor="ctr">
            <a:spAutoFit/>
          </a:bodyPr>
          <a:lstStyle/>
          <a:p>
            <a:pPr algn="ctr"/>
            <a:r>
              <a:rPr lang="en-US" b="1" dirty="0"/>
              <a:t>20</a:t>
            </a:r>
            <a:r>
              <a:rPr lang="hr-HR" b="1" dirty="0"/>
              <a:t>24 i dalje</a:t>
            </a:r>
            <a:endParaRPr lang="en-US" b="1" dirty="0"/>
          </a:p>
        </p:txBody>
      </p:sp>
      <p:sp>
        <p:nvSpPr>
          <p:cNvPr id="108" name="TextBox 107">
            <a:extLst>
              <a:ext uri="{FF2B5EF4-FFF2-40B4-BE49-F238E27FC236}">
                <a16:creationId xmlns:a16="http://schemas.microsoft.com/office/drawing/2014/main" id="{5AFD1A44-FFA9-4BEA-8530-B286B9D505A1}"/>
              </a:ext>
            </a:extLst>
          </p:cNvPr>
          <p:cNvSpPr txBox="1"/>
          <p:nvPr/>
        </p:nvSpPr>
        <p:spPr>
          <a:xfrm>
            <a:off x="208166" y="4114589"/>
            <a:ext cx="2166384" cy="1107996"/>
          </a:xfrm>
          <a:prstGeom prst="rect">
            <a:avLst/>
          </a:prstGeom>
          <a:noFill/>
        </p:spPr>
        <p:txBody>
          <a:bodyPr wrap="square" lIns="0" tIns="0" rIns="0" bIns="0" rtlCol="0">
            <a:spAutoFit/>
          </a:bodyPr>
          <a:lstStyle/>
          <a:p>
            <a:pPr algn="ctr"/>
            <a:r>
              <a:rPr lang="hr-HR" dirty="0"/>
              <a:t>Inicijativa za promjenu tehnologije </a:t>
            </a:r>
          </a:p>
          <a:p>
            <a:pPr algn="ctr"/>
            <a:r>
              <a:rPr lang="hr-HR" dirty="0"/>
              <a:t>Oracle Forms </a:t>
            </a:r>
            <a:r>
              <a:rPr lang="hr-HR" dirty="0">
                <a:latin typeface="Calibri Light" panose="020F0302020204030204" pitchFamily="34" charset="0"/>
                <a:cs typeface="Calibri Light" panose="020F0302020204030204" pitchFamily="34" charset="0"/>
              </a:rPr>
              <a:t>→ </a:t>
            </a:r>
            <a:r>
              <a:rPr lang="hr-HR" dirty="0"/>
              <a:t>Oracle APEX</a:t>
            </a:r>
            <a:endParaRPr lang="en-US" dirty="0"/>
          </a:p>
        </p:txBody>
      </p:sp>
      <p:sp>
        <p:nvSpPr>
          <p:cNvPr id="109" name="TextBox 108">
            <a:extLst>
              <a:ext uri="{FF2B5EF4-FFF2-40B4-BE49-F238E27FC236}">
                <a16:creationId xmlns:a16="http://schemas.microsoft.com/office/drawing/2014/main" id="{8CDCDBA4-36DF-4AD8-AF18-956DE19AEBB5}"/>
              </a:ext>
            </a:extLst>
          </p:cNvPr>
          <p:cNvSpPr txBox="1"/>
          <p:nvPr/>
        </p:nvSpPr>
        <p:spPr>
          <a:xfrm>
            <a:off x="2374550" y="2718602"/>
            <a:ext cx="1672711" cy="553998"/>
          </a:xfrm>
          <a:prstGeom prst="rect">
            <a:avLst/>
          </a:prstGeom>
          <a:noFill/>
        </p:spPr>
        <p:txBody>
          <a:bodyPr wrap="square" lIns="0" tIns="0" rIns="0" bIns="0" rtlCol="0">
            <a:spAutoFit/>
          </a:bodyPr>
          <a:lstStyle/>
          <a:p>
            <a:pPr algn="ctr"/>
            <a:r>
              <a:rPr lang="hr-HR" dirty="0"/>
              <a:t>Razvoj </a:t>
            </a:r>
            <a:r>
              <a:rPr lang="hr-HR" i="1" dirty="0" err="1"/>
              <a:t>Frameworka</a:t>
            </a:r>
            <a:endParaRPr lang="en-US" i="1" dirty="0"/>
          </a:p>
        </p:txBody>
      </p:sp>
      <p:sp>
        <p:nvSpPr>
          <p:cNvPr id="110" name="TextBox 109">
            <a:extLst>
              <a:ext uri="{FF2B5EF4-FFF2-40B4-BE49-F238E27FC236}">
                <a16:creationId xmlns:a16="http://schemas.microsoft.com/office/drawing/2014/main" id="{7F0BE254-9A0F-4739-8D4F-DD089D979E33}"/>
              </a:ext>
            </a:extLst>
          </p:cNvPr>
          <p:cNvSpPr txBox="1"/>
          <p:nvPr/>
        </p:nvSpPr>
        <p:spPr>
          <a:xfrm>
            <a:off x="4266850" y="4114589"/>
            <a:ext cx="1672711" cy="1107996"/>
          </a:xfrm>
          <a:prstGeom prst="rect">
            <a:avLst/>
          </a:prstGeom>
          <a:noFill/>
        </p:spPr>
        <p:txBody>
          <a:bodyPr wrap="square" lIns="0" tIns="0" rIns="0" bIns="0" rtlCol="0">
            <a:spAutoFit/>
          </a:bodyPr>
          <a:lstStyle/>
          <a:p>
            <a:pPr algn="ctr"/>
            <a:r>
              <a:rPr lang="hr-HR" dirty="0"/>
              <a:t>Pilot projekt  migracije IN2 HR sustava na Oracle APEX</a:t>
            </a:r>
            <a:endParaRPr lang="en-US" dirty="0"/>
          </a:p>
        </p:txBody>
      </p:sp>
      <p:sp>
        <p:nvSpPr>
          <p:cNvPr id="111" name="TextBox 110">
            <a:extLst>
              <a:ext uri="{FF2B5EF4-FFF2-40B4-BE49-F238E27FC236}">
                <a16:creationId xmlns:a16="http://schemas.microsoft.com/office/drawing/2014/main" id="{7461B7A8-FCD5-4E88-8CEA-FFEC281411C9}"/>
              </a:ext>
            </a:extLst>
          </p:cNvPr>
          <p:cNvSpPr txBox="1"/>
          <p:nvPr/>
        </p:nvSpPr>
        <p:spPr>
          <a:xfrm>
            <a:off x="9982200" y="1914203"/>
            <a:ext cx="1672711" cy="1107996"/>
          </a:xfrm>
          <a:prstGeom prst="rect">
            <a:avLst/>
          </a:prstGeom>
          <a:noFill/>
        </p:spPr>
        <p:txBody>
          <a:bodyPr wrap="square" lIns="0" tIns="0" rIns="0" bIns="0" rtlCol="0">
            <a:spAutoFit/>
          </a:bodyPr>
          <a:lstStyle/>
          <a:p>
            <a:pPr algn="ctr"/>
            <a:r>
              <a:rPr lang="hr-HR" dirty="0"/>
              <a:t>Nastavak na unaprjeđenju sustava i razvoju novih modula </a:t>
            </a:r>
            <a:endParaRPr lang="en-US" b="1" dirty="0"/>
          </a:p>
        </p:txBody>
      </p:sp>
      <p:sp>
        <p:nvSpPr>
          <p:cNvPr id="112" name="TextBox 111">
            <a:extLst>
              <a:ext uri="{FF2B5EF4-FFF2-40B4-BE49-F238E27FC236}">
                <a16:creationId xmlns:a16="http://schemas.microsoft.com/office/drawing/2014/main" id="{E5BA590F-EDB9-4892-93CC-EA4C3A91F751}"/>
              </a:ext>
            </a:extLst>
          </p:cNvPr>
          <p:cNvSpPr txBox="1"/>
          <p:nvPr/>
        </p:nvSpPr>
        <p:spPr>
          <a:xfrm>
            <a:off x="8051450" y="4114589"/>
            <a:ext cx="1672711" cy="2215991"/>
          </a:xfrm>
          <a:prstGeom prst="rect">
            <a:avLst/>
          </a:prstGeom>
          <a:noFill/>
        </p:spPr>
        <p:txBody>
          <a:bodyPr wrap="square" lIns="0" tIns="0" rIns="0" bIns="0" rtlCol="0">
            <a:spAutoFit/>
          </a:bodyPr>
          <a:lstStyle/>
          <a:p>
            <a:pPr algn="ctr"/>
            <a:r>
              <a:rPr lang="hr-HR" dirty="0"/>
              <a:t>Instalacija cijelog (APEX) sustava kod novog korisnika i početak migracije postojećih korisnika na novu tehnologiju </a:t>
            </a:r>
            <a:endParaRPr lang="en-US" dirty="0"/>
          </a:p>
        </p:txBody>
      </p:sp>
      <p:sp>
        <p:nvSpPr>
          <p:cNvPr id="113" name="TextBox 112">
            <a:extLst>
              <a:ext uri="{FF2B5EF4-FFF2-40B4-BE49-F238E27FC236}">
                <a16:creationId xmlns:a16="http://schemas.microsoft.com/office/drawing/2014/main" id="{57D096FF-E5EA-43C2-A8FB-9C101E14D99D}"/>
              </a:ext>
            </a:extLst>
          </p:cNvPr>
          <p:cNvSpPr txBox="1"/>
          <p:nvPr/>
        </p:nvSpPr>
        <p:spPr>
          <a:xfrm>
            <a:off x="6160456" y="1709628"/>
            <a:ext cx="1672711" cy="1661993"/>
          </a:xfrm>
          <a:prstGeom prst="rect">
            <a:avLst/>
          </a:prstGeom>
          <a:noFill/>
        </p:spPr>
        <p:txBody>
          <a:bodyPr wrap="square" lIns="0" tIns="0" rIns="0" bIns="0" rtlCol="0">
            <a:spAutoFit/>
          </a:bodyPr>
          <a:lstStyle/>
          <a:p>
            <a:pPr algn="ctr"/>
            <a:r>
              <a:rPr lang="hr-HR" dirty="0"/>
              <a:t>Priprema i realizacija projekta migracije cijelog ERP sustava na Oracle APEX</a:t>
            </a:r>
          </a:p>
        </p:txBody>
      </p:sp>
      <p:grpSp>
        <p:nvGrpSpPr>
          <p:cNvPr id="114" name="Group 113">
            <a:extLst>
              <a:ext uri="{FF2B5EF4-FFF2-40B4-BE49-F238E27FC236}">
                <a16:creationId xmlns:a16="http://schemas.microsoft.com/office/drawing/2014/main" id="{3E7B9E4C-5DFD-477C-9750-B4D5F0BAAD74}"/>
              </a:ext>
            </a:extLst>
          </p:cNvPr>
          <p:cNvGrpSpPr/>
          <p:nvPr/>
        </p:nvGrpSpPr>
        <p:grpSpPr>
          <a:xfrm>
            <a:off x="1228327" y="3676651"/>
            <a:ext cx="180558" cy="150630"/>
            <a:chOff x="6105525" y="4249738"/>
            <a:chExt cx="287338" cy="239713"/>
          </a:xfrm>
          <a:solidFill>
            <a:schemeClr val="tx1">
              <a:lumMod val="65000"/>
              <a:lumOff val="35000"/>
            </a:schemeClr>
          </a:solidFill>
        </p:grpSpPr>
        <p:sp>
          <p:nvSpPr>
            <p:cNvPr id="115" name="Freeform 2020">
              <a:extLst>
                <a:ext uri="{FF2B5EF4-FFF2-40B4-BE49-F238E27FC236}">
                  <a16:creationId xmlns:a16="http://schemas.microsoft.com/office/drawing/2014/main" id="{A910F2AA-DFDC-422A-831C-E68B52735369}"/>
                </a:ext>
              </a:extLst>
            </p:cNvPr>
            <p:cNvSpPr>
              <a:spLocks noEditPoints="1"/>
            </p:cNvSpPr>
            <p:nvPr/>
          </p:nvSpPr>
          <p:spPr bwMode="auto">
            <a:xfrm>
              <a:off x="6210300" y="4249738"/>
              <a:ext cx="182563" cy="203200"/>
            </a:xfrm>
            <a:custGeom>
              <a:avLst/>
              <a:gdLst>
                <a:gd name="T0" fmla="*/ 541 w 572"/>
                <a:gd name="T1" fmla="*/ 346 h 636"/>
                <a:gd name="T2" fmla="*/ 533 w 572"/>
                <a:gd name="T3" fmla="*/ 360 h 636"/>
                <a:gd name="T4" fmla="*/ 521 w 572"/>
                <a:gd name="T5" fmla="*/ 369 h 636"/>
                <a:gd name="T6" fmla="*/ 505 w 572"/>
                <a:gd name="T7" fmla="*/ 375 h 636"/>
                <a:gd name="T8" fmla="*/ 482 w 572"/>
                <a:gd name="T9" fmla="*/ 375 h 636"/>
                <a:gd name="T10" fmla="*/ 497 w 572"/>
                <a:gd name="T11" fmla="*/ 254 h 636"/>
                <a:gd name="T12" fmla="*/ 513 w 572"/>
                <a:gd name="T13" fmla="*/ 259 h 636"/>
                <a:gd name="T14" fmla="*/ 528 w 572"/>
                <a:gd name="T15" fmla="*/ 268 h 636"/>
                <a:gd name="T16" fmla="*/ 538 w 572"/>
                <a:gd name="T17" fmla="*/ 283 h 636"/>
                <a:gd name="T18" fmla="*/ 542 w 572"/>
                <a:gd name="T19" fmla="*/ 299 h 636"/>
                <a:gd name="T20" fmla="*/ 497 w 572"/>
                <a:gd name="T21" fmla="*/ 224 h 636"/>
                <a:gd name="T22" fmla="*/ 482 w 572"/>
                <a:gd name="T23" fmla="*/ 15 h 636"/>
                <a:gd name="T24" fmla="*/ 480 w 572"/>
                <a:gd name="T25" fmla="*/ 8 h 636"/>
                <a:gd name="T26" fmla="*/ 474 w 572"/>
                <a:gd name="T27" fmla="*/ 2 h 636"/>
                <a:gd name="T28" fmla="*/ 467 w 572"/>
                <a:gd name="T29" fmla="*/ 0 h 636"/>
                <a:gd name="T30" fmla="*/ 459 w 572"/>
                <a:gd name="T31" fmla="*/ 2 h 636"/>
                <a:gd name="T32" fmla="*/ 406 w 572"/>
                <a:gd name="T33" fmla="*/ 28 h 636"/>
                <a:gd name="T34" fmla="*/ 337 w 572"/>
                <a:gd name="T35" fmla="*/ 60 h 636"/>
                <a:gd name="T36" fmla="*/ 288 w 572"/>
                <a:gd name="T37" fmla="*/ 81 h 636"/>
                <a:gd name="T38" fmla="*/ 234 w 572"/>
                <a:gd name="T39" fmla="*/ 99 h 636"/>
                <a:gd name="T40" fmla="*/ 176 w 572"/>
                <a:gd name="T41" fmla="*/ 115 h 636"/>
                <a:gd name="T42" fmla="*/ 112 w 572"/>
                <a:gd name="T43" fmla="*/ 128 h 636"/>
                <a:gd name="T44" fmla="*/ 40 w 572"/>
                <a:gd name="T45" fmla="*/ 139 h 636"/>
                <a:gd name="T46" fmla="*/ 0 w 572"/>
                <a:gd name="T47" fmla="*/ 480 h 636"/>
                <a:gd name="T48" fmla="*/ 2 w 572"/>
                <a:gd name="T49" fmla="*/ 487 h 636"/>
                <a:gd name="T50" fmla="*/ 73 w 572"/>
                <a:gd name="T51" fmla="*/ 497 h 636"/>
                <a:gd name="T52" fmla="*/ 138 w 572"/>
                <a:gd name="T53" fmla="*/ 509 h 636"/>
                <a:gd name="T54" fmla="*/ 197 w 572"/>
                <a:gd name="T55" fmla="*/ 524 h 636"/>
                <a:gd name="T56" fmla="*/ 249 w 572"/>
                <a:gd name="T57" fmla="*/ 540 h 636"/>
                <a:gd name="T58" fmla="*/ 299 w 572"/>
                <a:gd name="T59" fmla="*/ 559 h 636"/>
                <a:gd name="T60" fmla="*/ 345 w 572"/>
                <a:gd name="T61" fmla="*/ 578 h 636"/>
                <a:gd name="T62" fmla="*/ 433 w 572"/>
                <a:gd name="T63" fmla="*/ 621 h 636"/>
                <a:gd name="T64" fmla="*/ 464 w 572"/>
                <a:gd name="T65" fmla="*/ 636 h 636"/>
                <a:gd name="T66" fmla="*/ 471 w 572"/>
                <a:gd name="T67" fmla="*/ 636 h 636"/>
                <a:gd name="T68" fmla="*/ 478 w 572"/>
                <a:gd name="T69" fmla="*/ 632 h 636"/>
                <a:gd name="T70" fmla="*/ 481 w 572"/>
                <a:gd name="T71" fmla="*/ 626 h 636"/>
                <a:gd name="T72" fmla="*/ 482 w 572"/>
                <a:gd name="T73" fmla="*/ 405 h 636"/>
                <a:gd name="T74" fmla="*/ 505 w 572"/>
                <a:gd name="T75" fmla="*/ 405 h 636"/>
                <a:gd name="T76" fmla="*/ 520 w 572"/>
                <a:gd name="T77" fmla="*/ 402 h 636"/>
                <a:gd name="T78" fmla="*/ 532 w 572"/>
                <a:gd name="T79" fmla="*/ 397 h 636"/>
                <a:gd name="T80" fmla="*/ 545 w 572"/>
                <a:gd name="T81" fmla="*/ 390 h 636"/>
                <a:gd name="T82" fmla="*/ 555 w 572"/>
                <a:gd name="T83" fmla="*/ 381 h 636"/>
                <a:gd name="T84" fmla="*/ 562 w 572"/>
                <a:gd name="T85" fmla="*/ 370 h 636"/>
                <a:gd name="T86" fmla="*/ 569 w 572"/>
                <a:gd name="T87" fmla="*/ 357 h 636"/>
                <a:gd name="T88" fmla="*/ 571 w 572"/>
                <a:gd name="T89" fmla="*/ 344 h 636"/>
                <a:gd name="T90" fmla="*/ 572 w 572"/>
                <a:gd name="T91" fmla="*/ 299 h 636"/>
                <a:gd name="T92" fmla="*/ 570 w 572"/>
                <a:gd name="T93" fmla="*/ 284 h 636"/>
                <a:gd name="T94" fmla="*/ 566 w 572"/>
                <a:gd name="T95" fmla="*/ 272 h 636"/>
                <a:gd name="T96" fmla="*/ 558 w 572"/>
                <a:gd name="T97" fmla="*/ 259 h 636"/>
                <a:gd name="T98" fmla="*/ 550 w 572"/>
                <a:gd name="T99" fmla="*/ 247 h 636"/>
                <a:gd name="T100" fmla="*/ 538 w 572"/>
                <a:gd name="T101" fmla="*/ 237 h 636"/>
                <a:gd name="T102" fmla="*/ 525 w 572"/>
                <a:gd name="T103" fmla="*/ 231 h 636"/>
                <a:gd name="T104" fmla="*/ 511 w 572"/>
                <a:gd name="T105" fmla="*/ 226 h 636"/>
                <a:gd name="T106" fmla="*/ 497 w 572"/>
                <a:gd name="T107" fmla="*/ 22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2" h="636">
                  <a:moveTo>
                    <a:pt x="542" y="338"/>
                  </a:moveTo>
                  <a:lnTo>
                    <a:pt x="541" y="346"/>
                  </a:lnTo>
                  <a:lnTo>
                    <a:pt x="538" y="353"/>
                  </a:lnTo>
                  <a:lnTo>
                    <a:pt x="533" y="360"/>
                  </a:lnTo>
                  <a:lnTo>
                    <a:pt x="527" y="365"/>
                  </a:lnTo>
                  <a:lnTo>
                    <a:pt x="521" y="369"/>
                  </a:lnTo>
                  <a:lnTo>
                    <a:pt x="513" y="372"/>
                  </a:lnTo>
                  <a:lnTo>
                    <a:pt x="505" y="375"/>
                  </a:lnTo>
                  <a:lnTo>
                    <a:pt x="497" y="375"/>
                  </a:lnTo>
                  <a:lnTo>
                    <a:pt x="482" y="375"/>
                  </a:lnTo>
                  <a:lnTo>
                    <a:pt x="482" y="254"/>
                  </a:lnTo>
                  <a:lnTo>
                    <a:pt x="497" y="254"/>
                  </a:lnTo>
                  <a:lnTo>
                    <a:pt x="506" y="255"/>
                  </a:lnTo>
                  <a:lnTo>
                    <a:pt x="513" y="259"/>
                  </a:lnTo>
                  <a:lnTo>
                    <a:pt x="522" y="263"/>
                  </a:lnTo>
                  <a:lnTo>
                    <a:pt x="528" y="268"/>
                  </a:lnTo>
                  <a:lnTo>
                    <a:pt x="533" y="275"/>
                  </a:lnTo>
                  <a:lnTo>
                    <a:pt x="538" y="283"/>
                  </a:lnTo>
                  <a:lnTo>
                    <a:pt x="541" y="291"/>
                  </a:lnTo>
                  <a:lnTo>
                    <a:pt x="542" y="299"/>
                  </a:lnTo>
                  <a:lnTo>
                    <a:pt x="542" y="338"/>
                  </a:lnTo>
                  <a:close/>
                  <a:moveTo>
                    <a:pt x="497" y="224"/>
                  </a:moveTo>
                  <a:lnTo>
                    <a:pt x="482" y="224"/>
                  </a:lnTo>
                  <a:lnTo>
                    <a:pt x="482" y="15"/>
                  </a:lnTo>
                  <a:lnTo>
                    <a:pt x="481" y="12"/>
                  </a:lnTo>
                  <a:lnTo>
                    <a:pt x="480" y="8"/>
                  </a:lnTo>
                  <a:lnTo>
                    <a:pt x="478" y="6"/>
                  </a:lnTo>
                  <a:lnTo>
                    <a:pt x="474" y="2"/>
                  </a:lnTo>
                  <a:lnTo>
                    <a:pt x="471" y="1"/>
                  </a:lnTo>
                  <a:lnTo>
                    <a:pt x="467" y="0"/>
                  </a:lnTo>
                  <a:lnTo>
                    <a:pt x="464" y="1"/>
                  </a:lnTo>
                  <a:lnTo>
                    <a:pt x="459" y="2"/>
                  </a:lnTo>
                  <a:lnTo>
                    <a:pt x="451" y="7"/>
                  </a:lnTo>
                  <a:lnTo>
                    <a:pt x="406" y="28"/>
                  </a:lnTo>
                  <a:lnTo>
                    <a:pt x="361" y="51"/>
                  </a:lnTo>
                  <a:lnTo>
                    <a:pt x="337" y="60"/>
                  </a:lnTo>
                  <a:lnTo>
                    <a:pt x="313" y="71"/>
                  </a:lnTo>
                  <a:lnTo>
                    <a:pt x="288" y="81"/>
                  </a:lnTo>
                  <a:lnTo>
                    <a:pt x="262" y="89"/>
                  </a:lnTo>
                  <a:lnTo>
                    <a:pt x="234" y="99"/>
                  </a:lnTo>
                  <a:lnTo>
                    <a:pt x="206" y="106"/>
                  </a:lnTo>
                  <a:lnTo>
                    <a:pt x="176" y="115"/>
                  </a:lnTo>
                  <a:lnTo>
                    <a:pt x="145" y="121"/>
                  </a:lnTo>
                  <a:lnTo>
                    <a:pt x="112" y="128"/>
                  </a:lnTo>
                  <a:lnTo>
                    <a:pt x="78" y="133"/>
                  </a:lnTo>
                  <a:lnTo>
                    <a:pt x="40" y="139"/>
                  </a:lnTo>
                  <a:lnTo>
                    <a:pt x="0" y="143"/>
                  </a:lnTo>
                  <a:lnTo>
                    <a:pt x="0" y="480"/>
                  </a:lnTo>
                  <a:lnTo>
                    <a:pt x="0" y="484"/>
                  </a:lnTo>
                  <a:lnTo>
                    <a:pt x="2" y="487"/>
                  </a:lnTo>
                  <a:lnTo>
                    <a:pt x="38" y="491"/>
                  </a:lnTo>
                  <a:lnTo>
                    <a:pt x="73" y="497"/>
                  </a:lnTo>
                  <a:lnTo>
                    <a:pt x="107" y="502"/>
                  </a:lnTo>
                  <a:lnTo>
                    <a:pt x="138" y="509"/>
                  </a:lnTo>
                  <a:lnTo>
                    <a:pt x="168" y="515"/>
                  </a:lnTo>
                  <a:lnTo>
                    <a:pt x="197" y="524"/>
                  </a:lnTo>
                  <a:lnTo>
                    <a:pt x="224" y="531"/>
                  </a:lnTo>
                  <a:lnTo>
                    <a:pt x="249" y="540"/>
                  </a:lnTo>
                  <a:lnTo>
                    <a:pt x="274" y="549"/>
                  </a:lnTo>
                  <a:lnTo>
                    <a:pt x="299" y="559"/>
                  </a:lnTo>
                  <a:lnTo>
                    <a:pt x="322" y="569"/>
                  </a:lnTo>
                  <a:lnTo>
                    <a:pt x="345" y="578"/>
                  </a:lnTo>
                  <a:lnTo>
                    <a:pt x="390" y="600"/>
                  </a:lnTo>
                  <a:lnTo>
                    <a:pt x="433" y="621"/>
                  </a:lnTo>
                  <a:lnTo>
                    <a:pt x="459" y="635"/>
                  </a:lnTo>
                  <a:lnTo>
                    <a:pt x="464" y="636"/>
                  </a:lnTo>
                  <a:lnTo>
                    <a:pt x="467" y="636"/>
                  </a:lnTo>
                  <a:lnTo>
                    <a:pt x="471" y="636"/>
                  </a:lnTo>
                  <a:lnTo>
                    <a:pt x="474" y="634"/>
                  </a:lnTo>
                  <a:lnTo>
                    <a:pt x="478" y="632"/>
                  </a:lnTo>
                  <a:lnTo>
                    <a:pt x="480" y="629"/>
                  </a:lnTo>
                  <a:lnTo>
                    <a:pt x="481" y="626"/>
                  </a:lnTo>
                  <a:lnTo>
                    <a:pt x="482" y="621"/>
                  </a:lnTo>
                  <a:lnTo>
                    <a:pt x="482" y="405"/>
                  </a:lnTo>
                  <a:lnTo>
                    <a:pt x="497" y="405"/>
                  </a:lnTo>
                  <a:lnTo>
                    <a:pt x="505" y="405"/>
                  </a:lnTo>
                  <a:lnTo>
                    <a:pt x="512" y="403"/>
                  </a:lnTo>
                  <a:lnTo>
                    <a:pt x="520" y="402"/>
                  </a:lnTo>
                  <a:lnTo>
                    <a:pt x="526" y="399"/>
                  </a:lnTo>
                  <a:lnTo>
                    <a:pt x="532" y="397"/>
                  </a:lnTo>
                  <a:lnTo>
                    <a:pt x="539" y="394"/>
                  </a:lnTo>
                  <a:lnTo>
                    <a:pt x="545" y="390"/>
                  </a:lnTo>
                  <a:lnTo>
                    <a:pt x="550" y="385"/>
                  </a:lnTo>
                  <a:lnTo>
                    <a:pt x="555" y="381"/>
                  </a:lnTo>
                  <a:lnTo>
                    <a:pt x="559" y="376"/>
                  </a:lnTo>
                  <a:lnTo>
                    <a:pt x="562" y="370"/>
                  </a:lnTo>
                  <a:lnTo>
                    <a:pt x="566" y="364"/>
                  </a:lnTo>
                  <a:lnTo>
                    <a:pt x="569" y="357"/>
                  </a:lnTo>
                  <a:lnTo>
                    <a:pt x="570" y="351"/>
                  </a:lnTo>
                  <a:lnTo>
                    <a:pt x="571" y="344"/>
                  </a:lnTo>
                  <a:lnTo>
                    <a:pt x="572" y="338"/>
                  </a:lnTo>
                  <a:lnTo>
                    <a:pt x="572" y="299"/>
                  </a:lnTo>
                  <a:lnTo>
                    <a:pt x="571" y="292"/>
                  </a:lnTo>
                  <a:lnTo>
                    <a:pt x="570" y="284"/>
                  </a:lnTo>
                  <a:lnTo>
                    <a:pt x="568" y="278"/>
                  </a:lnTo>
                  <a:lnTo>
                    <a:pt x="566" y="272"/>
                  </a:lnTo>
                  <a:lnTo>
                    <a:pt x="562" y="264"/>
                  </a:lnTo>
                  <a:lnTo>
                    <a:pt x="558" y="259"/>
                  </a:lnTo>
                  <a:lnTo>
                    <a:pt x="554" y="252"/>
                  </a:lnTo>
                  <a:lnTo>
                    <a:pt x="550" y="247"/>
                  </a:lnTo>
                  <a:lnTo>
                    <a:pt x="544" y="243"/>
                  </a:lnTo>
                  <a:lnTo>
                    <a:pt x="538" y="237"/>
                  </a:lnTo>
                  <a:lnTo>
                    <a:pt x="531" y="234"/>
                  </a:lnTo>
                  <a:lnTo>
                    <a:pt x="525" y="231"/>
                  </a:lnTo>
                  <a:lnTo>
                    <a:pt x="518" y="228"/>
                  </a:lnTo>
                  <a:lnTo>
                    <a:pt x="511" y="226"/>
                  </a:lnTo>
                  <a:lnTo>
                    <a:pt x="505" y="225"/>
                  </a:lnTo>
                  <a:lnTo>
                    <a:pt x="497"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021">
              <a:extLst>
                <a:ext uri="{FF2B5EF4-FFF2-40B4-BE49-F238E27FC236}">
                  <a16:creationId xmlns:a16="http://schemas.microsoft.com/office/drawing/2014/main" id="{3159B156-EF81-4ADA-8601-D5991D7EEB0B}"/>
                </a:ext>
              </a:extLst>
            </p:cNvPr>
            <p:cNvSpPr>
              <a:spLocks/>
            </p:cNvSpPr>
            <p:nvPr/>
          </p:nvSpPr>
          <p:spPr bwMode="auto">
            <a:xfrm>
              <a:off x="6105525" y="4297363"/>
              <a:ext cx="76200" cy="106363"/>
            </a:xfrm>
            <a:custGeom>
              <a:avLst/>
              <a:gdLst>
                <a:gd name="T0" fmla="*/ 240 w 240"/>
                <a:gd name="T1" fmla="*/ 0 h 334"/>
                <a:gd name="T2" fmla="*/ 222 w 240"/>
                <a:gd name="T3" fmla="*/ 0 h 334"/>
                <a:gd name="T4" fmla="*/ 204 w 240"/>
                <a:gd name="T5" fmla="*/ 1 h 334"/>
                <a:gd name="T6" fmla="*/ 185 w 240"/>
                <a:gd name="T7" fmla="*/ 1 h 334"/>
                <a:gd name="T8" fmla="*/ 165 w 240"/>
                <a:gd name="T9" fmla="*/ 1 h 334"/>
                <a:gd name="T10" fmla="*/ 120 w 240"/>
                <a:gd name="T11" fmla="*/ 1 h 334"/>
                <a:gd name="T12" fmla="*/ 108 w 240"/>
                <a:gd name="T13" fmla="*/ 2 h 334"/>
                <a:gd name="T14" fmla="*/ 96 w 240"/>
                <a:gd name="T15" fmla="*/ 4 h 334"/>
                <a:gd name="T16" fmla="*/ 85 w 240"/>
                <a:gd name="T17" fmla="*/ 8 h 334"/>
                <a:gd name="T18" fmla="*/ 73 w 240"/>
                <a:gd name="T19" fmla="*/ 12 h 334"/>
                <a:gd name="T20" fmla="*/ 62 w 240"/>
                <a:gd name="T21" fmla="*/ 17 h 334"/>
                <a:gd name="T22" fmla="*/ 53 w 240"/>
                <a:gd name="T23" fmla="*/ 24 h 334"/>
                <a:gd name="T24" fmla="*/ 44 w 240"/>
                <a:gd name="T25" fmla="*/ 32 h 334"/>
                <a:gd name="T26" fmla="*/ 35 w 240"/>
                <a:gd name="T27" fmla="*/ 41 h 334"/>
                <a:gd name="T28" fmla="*/ 27 w 240"/>
                <a:gd name="T29" fmla="*/ 51 h 334"/>
                <a:gd name="T30" fmla="*/ 20 w 240"/>
                <a:gd name="T31" fmla="*/ 60 h 334"/>
                <a:gd name="T32" fmla="*/ 15 w 240"/>
                <a:gd name="T33" fmla="*/ 72 h 334"/>
                <a:gd name="T34" fmla="*/ 10 w 240"/>
                <a:gd name="T35" fmla="*/ 84 h 334"/>
                <a:gd name="T36" fmla="*/ 5 w 240"/>
                <a:gd name="T37" fmla="*/ 96 h 334"/>
                <a:gd name="T38" fmla="*/ 2 w 240"/>
                <a:gd name="T39" fmla="*/ 110 h 334"/>
                <a:gd name="T40" fmla="*/ 1 w 240"/>
                <a:gd name="T41" fmla="*/ 122 h 334"/>
                <a:gd name="T42" fmla="*/ 0 w 240"/>
                <a:gd name="T43" fmla="*/ 136 h 334"/>
                <a:gd name="T44" fmla="*/ 0 w 240"/>
                <a:gd name="T45" fmla="*/ 212 h 334"/>
                <a:gd name="T46" fmla="*/ 1 w 240"/>
                <a:gd name="T47" fmla="*/ 224 h 334"/>
                <a:gd name="T48" fmla="*/ 2 w 240"/>
                <a:gd name="T49" fmla="*/ 237 h 334"/>
                <a:gd name="T50" fmla="*/ 5 w 240"/>
                <a:gd name="T51" fmla="*/ 249 h 334"/>
                <a:gd name="T52" fmla="*/ 9 w 240"/>
                <a:gd name="T53" fmla="*/ 261 h 334"/>
                <a:gd name="T54" fmla="*/ 14 w 240"/>
                <a:gd name="T55" fmla="*/ 272 h 334"/>
                <a:gd name="T56" fmla="*/ 19 w 240"/>
                <a:gd name="T57" fmla="*/ 281 h 334"/>
                <a:gd name="T58" fmla="*/ 26 w 240"/>
                <a:gd name="T59" fmla="*/ 290 h 334"/>
                <a:gd name="T60" fmla="*/ 33 w 240"/>
                <a:gd name="T61" fmla="*/ 298 h 334"/>
                <a:gd name="T62" fmla="*/ 42 w 240"/>
                <a:gd name="T63" fmla="*/ 306 h 334"/>
                <a:gd name="T64" fmla="*/ 52 w 240"/>
                <a:gd name="T65" fmla="*/ 312 h 334"/>
                <a:gd name="T66" fmla="*/ 61 w 240"/>
                <a:gd name="T67" fmla="*/ 319 h 334"/>
                <a:gd name="T68" fmla="*/ 72 w 240"/>
                <a:gd name="T69" fmla="*/ 323 h 334"/>
                <a:gd name="T70" fmla="*/ 83 w 240"/>
                <a:gd name="T71" fmla="*/ 327 h 334"/>
                <a:gd name="T72" fmla="*/ 96 w 240"/>
                <a:gd name="T73" fmla="*/ 329 h 334"/>
                <a:gd name="T74" fmla="*/ 107 w 240"/>
                <a:gd name="T75" fmla="*/ 332 h 334"/>
                <a:gd name="T76" fmla="*/ 120 w 240"/>
                <a:gd name="T77" fmla="*/ 332 h 334"/>
                <a:gd name="T78" fmla="*/ 165 w 240"/>
                <a:gd name="T79" fmla="*/ 332 h 334"/>
                <a:gd name="T80" fmla="*/ 185 w 240"/>
                <a:gd name="T81" fmla="*/ 332 h 334"/>
                <a:gd name="T82" fmla="*/ 204 w 240"/>
                <a:gd name="T83" fmla="*/ 333 h 334"/>
                <a:gd name="T84" fmla="*/ 222 w 240"/>
                <a:gd name="T85" fmla="*/ 333 h 334"/>
                <a:gd name="T86" fmla="*/ 240 w 240"/>
                <a:gd name="T87" fmla="*/ 334 h 334"/>
                <a:gd name="T88" fmla="*/ 240 w 240"/>
                <a:gd name="T89" fmla="*/ 333 h 334"/>
                <a:gd name="T90" fmla="*/ 240 w 240"/>
                <a:gd name="T91" fmla="*/ 332 h 334"/>
                <a:gd name="T92" fmla="*/ 240 w 240"/>
                <a:gd name="T93"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 h="334">
                  <a:moveTo>
                    <a:pt x="240" y="0"/>
                  </a:moveTo>
                  <a:lnTo>
                    <a:pt x="222" y="0"/>
                  </a:lnTo>
                  <a:lnTo>
                    <a:pt x="204" y="1"/>
                  </a:lnTo>
                  <a:lnTo>
                    <a:pt x="185" y="1"/>
                  </a:lnTo>
                  <a:lnTo>
                    <a:pt x="165" y="1"/>
                  </a:lnTo>
                  <a:lnTo>
                    <a:pt x="120" y="1"/>
                  </a:lnTo>
                  <a:lnTo>
                    <a:pt x="108" y="2"/>
                  </a:lnTo>
                  <a:lnTo>
                    <a:pt x="96" y="4"/>
                  </a:lnTo>
                  <a:lnTo>
                    <a:pt x="85" y="8"/>
                  </a:lnTo>
                  <a:lnTo>
                    <a:pt x="73" y="12"/>
                  </a:lnTo>
                  <a:lnTo>
                    <a:pt x="62" y="17"/>
                  </a:lnTo>
                  <a:lnTo>
                    <a:pt x="53" y="24"/>
                  </a:lnTo>
                  <a:lnTo>
                    <a:pt x="44" y="32"/>
                  </a:lnTo>
                  <a:lnTo>
                    <a:pt x="35" y="41"/>
                  </a:lnTo>
                  <a:lnTo>
                    <a:pt x="27" y="51"/>
                  </a:lnTo>
                  <a:lnTo>
                    <a:pt x="20" y="60"/>
                  </a:lnTo>
                  <a:lnTo>
                    <a:pt x="15" y="72"/>
                  </a:lnTo>
                  <a:lnTo>
                    <a:pt x="10" y="84"/>
                  </a:lnTo>
                  <a:lnTo>
                    <a:pt x="5" y="96"/>
                  </a:lnTo>
                  <a:lnTo>
                    <a:pt x="2" y="110"/>
                  </a:lnTo>
                  <a:lnTo>
                    <a:pt x="1" y="122"/>
                  </a:lnTo>
                  <a:lnTo>
                    <a:pt x="0" y="136"/>
                  </a:lnTo>
                  <a:lnTo>
                    <a:pt x="0" y="212"/>
                  </a:lnTo>
                  <a:lnTo>
                    <a:pt x="1" y="224"/>
                  </a:lnTo>
                  <a:lnTo>
                    <a:pt x="2" y="237"/>
                  </a:lnTo>
                  <a:lnTo>
                    <a:pt x="5" y="249"/>
                  </a:lnTo>
                  <a:lnTo>
                    <a:pt x="9" y="261"/>
                  </a:lnTo>
                  <a:lnTo>
                    <a:pt x="14" y="272"/>
                  </a:lnTo>
                  <a:lnTo>
                    <a:pt x="19" y="281"/>
                  </a:lnTo>
                  <a:lnTo>
                    <a:pt x="26" y="290"/>
                  </a:lnTo>
                  <a:lnTo>
                    <a:pt x="33" y="298"/>
                  </a:lnTo>
                  <a:lnTo>
                    <a:pt x="42" y="306"/>
                  </a:lnTo>
                  <a:lnTo>
                    <a:pt x="52" y="312"/>
                  </a:lnTo>
                  <a:lnTo>
                    <a:pt x="61" y="319"/>
                  </a:lnTo>
                  <a:lnTo>
                    <a:pt x="72" y="323"/>
                  </a:lnTo>
                  <a:lnTo>
                    <a:pt x="83" y="327"/>
                  </a:lnTo>
                  <a:lnTo>
                    <a:pt x="96" y="329"/>
                  </a:lnTo>
                  <a:lnTo>
                    <a:pt x="107" y="332"/>
                  </a:lnTo>
                  <a:lnTo>
                    <a:pt x="120" y="332"/>
                  </a:lnTo>
                  <a:lnTo>
                    <a:pt x="165" y="332"/>
                  </a:lnTo>
                  <a:lnTo>
                    <a:pt x="185" y="332"/>
                  </a:lnTo>
                  <a:lnTo>
                    <a:pt x="204" y="333"/>
                  </a:lnTo>
                  <a:lnTo>
                    <a:pt x="222" y="333"/>
                  </a:lnTo>
                  <a:lnTo>
                    <a:pt x="240" y="334"/>
                  </a:lnTo>
                  <a:lnTo>
                    <a:pt x="240" y="333"/>
                  </a:lnTo>
                  <a:lnTo>
                    <a:pt x="240" y="332"/>
                  </a:ln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022">
              <a:extLst>
                <a:ext uri="{FF2B5EF4-FFF2-40B4-BE49-F238E27FC236}">
                  <a16:creationId xmlns:a16="http://schemas.microsoft.com/office/drawing/2014/main" id="{C522763E-4F3B-4A09-A529-778A1EBBC29D}"/>
                </a:ext>
              </a:extLst>
            </p:cNvPr>
            <p:cNvSpPr>
              <a:spLocks/>
            </p:cNvSpPr>
            <p:nvPr/>
          </p:nvSpPr>
          <p:spPr bwMode="auto">
            <a:xfrm>
              <a:off x="6191250" y="4287838"/>
              <a:ext cx="57150" cy="201613"/>
            </a:xfrm>
            <a:custGeom>
              <a:avLst/>
              <a:gdLst>
                <a:gd name="T0" fmla="*/ 154 w 177"/>
                <a:gd name="T1" fmla="*/ 594 h 632"/>
                <a:gd name="T2" fmla="*/ 126 w 177"/>
                <a:gd name="T3" fmla="*/ 574 h 632"/>
                <a:gd name="T4" fmla="*/ 100 w 177"/>
                <a:gd name="T5" fmla="*/ 549 h 632"/>
                <a:gd name="T6" fmla="*/ 79 w 177"/>
                <a:gd name="T7" fmla="*/ 520 h 632"/>
                <a:gd name="T8" fmla="*/ 60 w 177"/>
                <a:gd name="T9" fmla="*/ 489 h 632"/>
                <a:gd name="T10" fmla="*/ 46 w 177"/>
                <a:gd name="T11" fmla="*/ 455 h 632"/>
                <a:gd name="T12" fmla="*/ 37 w 177"/>
                <a:gd name="T13" fmla="*/ 419 h 632"/>
                <a:gd name="T14" fmla="*/ 31 w 177"/>
                <a:gd name="T15" fmla="*/ 380 h 632"/>
                <a:gd name="T16" fmla="*/ 30 w 177"/>
                <a:gd name="T17" fmla="*/ 15 h 632"/>
                <a:gd name="T18" fmla="*/ 29 w 177"/>
                <a:gd name="T19" fmla="*/ 10 h 632"/>
                <a:gd name="T20" fmla="*/ 26 w 177"/>
                <a:gd name="T21" fmla="*/ 5 h 632"/>
                <a:gd name="T22" fmla="*/ 22 w 177"/>
                <a:gd name="T23" fmla="*/ 1 h 632"/>
                <a:gd name="T24" fmla="*/ 15 w 177"/>
                <a:gd name="T25" fmla="*/ 0 h 632"/>
                <a:gd name="T26" fmla="*/ 10 w 177"/>
                <a:gd name="T27" fmla="*/ 1 h 632"/>
                <a:gd name="T28" fmla="*/ 5 w 177"/>
                <a:gd name="T29" fmla="*/ 5 h 632"/>
                <a:gd name="T30" fmla="*/ 1 w 177"/>
                <a:gd name="T31" fmla="*/ 10 h 632"/>
                <a:gd name="T32" fmla="*/ 0 w 177"/>
                <a:gd name="T33" fmla="*/ 15 h 632"/>
                <a:gd name="T34" fmla="*/ 1 w 177"/>
                <a:gd name="T35" fmla="*/ 383 h 632"/>
                <a:gd name="T36" fmla="*/ 7 w 177"/>
                <a:gd name="T37" fmla="*/ 425 h 632"/>
                <a:gd name="T38" fmla="*/ 18 w 177"/>
                <a:gd name="T39" fmla="*/ 466 h 632"/>
                <a:gd name="T40" fmla="*/ 34 w 177"/>
                <a:gd name="T41" fmla="*/ 503 h 632"/>
                <a:gd name="T42" fmla="*/ 54 w 177"/>
                <a:gd name="T43" fmla="*/ 539 h 632"/>
                <a:gd name="T44" fmla="*/ 78 w 177"/>
                <a:gd name="T45" fmla="*/ 570 h 632"/>
                <a:gd name="T46" fmla="*/ 107 w 177"/>
                <a:gd name="T47" fmla="*/ 598 h 632"/>
                <a:gd name="T48" fmla="*/ 139 w 177"/>
                <a:gd name="T49" fmla="*/ 620 h 632"/>
                <a:gd name="T50" fmla="*/ 159 w 177"/>
                <a:gd name="T51" fmla="*/ 631 h 632"/>
                <a:gd name="T52" fmla="*/ 167 w 177"/>
                <a:gd name="T53" fmla="*/ 631 h 632"/>
                <a:gd name="T54" fmla="*/ 173 w 177"/>
                <a:gd name="T55" fmla="*/ 627 h 632"/>
                <a:gd name="T56" fmla="*/ 176 w 177"/>
                <a:gd name="T57" fmla="*/ 620 h 632"/>
                <a:gd name="T58" fmla="*/ 177 w 177"/>
                <a:gd name="T59" fmla="*/ 615 h 632"/>
                <a:gd name="T60" fmla="*/ 175 w 177"/>
                <a:gd name="T61" fmla="*/ 609 h 632"/>
                <a:gd name="T62" fmla="*/ 171 w 177"/>
                <a:gd name="T63" fmla="*/ 604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632">
                  <a:moveTo>
                    <a:pt x="169" y="603"/>
                  </a:moveTo>
                  <a:lnTo>
                    <a:pt x="154" y="594"/>
                  </a:lnTo>
                  <a:lnTo>
                    <a:pt x="139" y="585"/>
                  </a:lnTo>
                  <a:lnTo>
                    <a:pt x="126" y="574"/>
                  </a:lnTo>
                  <a:lnTo>
                    <a:pt x="113" y="562"/>
                  </a:lnTo>
                  <a:lnTo>
                    <a:pt x="100" y="549"/>
                  </a:lnTo>
                  <a:lnTo>
                    <a:pt x="89" y="535"/>
                  </a:lnTo>
                  <a:lnTo>
                    <a:pt x="79" y="520"/>
                  </a:lnTo>
                  <a:lnTo>
                    <a:pt x="69" y="505"/>
                  </a:lnTo>
                  <a:lnTo>
                    <a:pt x="60" y="489"/>
                  </a:lnTo>
                  <a:lnTo>
                    <a:pt x="53" y="472"/>
                  </a:lnTo>
                  <a:lnTo>
                    <a:pt x="46" y="455"/>
                  </a:lnTo>
                  <a:lnTo>
                    <a:pt x="41" y="437"/>
                  </a:lnTo>
                  <a:lnTo>
                    <a:pt x="37" y="419"/>
                  </a:lnTo>
                  <a:lnTo>
                    <a:pt x="34" y="399"/>
                  </a:lnTo>
                  <a:lnTo>
                    <a:pt x="31" y="380"/>
                  </a:lnTo>
                  <a:lnTo>
                    <a:pt x="30" y="361"/>
                  </a:lnTo>
                  <a:lnTo>
                    <a:pt x="30" y="15"/>
                  </a:lnTo>
                  <a:lnTo>
                    <a:pt x="30" y="12"/>
                  </a:lnTo>
                  <a:lnTo>
                    <a:pt x="29" y="10"/>
                  </a:lnTo>
                  <a:lnTo>
                    <a:pt x="28" y="7"/>
                  </a:lnTo>
                  <a:lnTo>
                    <a:pt x="26" y="5"/>
                  </a:lnTo>
                  <a:lnTo>
                    <a:pt x="24" y="3"/>
                  </a:lnTo>
                  <a:lnTo>
                    <a:pt x="22" y="1"/>
                  </a:lnTo>
                  <a:lnTo>
                    <a:pt x="19" y="0"/>
                  </a:lnTo>
                  <a:lnTo>
                    <a:pt x="15" y="0"/>
                  </a:lnTo>
                  <a:lnTo>
                    <a:pt x="13" y="0"/>
                  </a:lnTo>
                  <a:lnTo>
                    <a:pt x="10" y="1"/>
                  </a:lnTo>
                  <a:lnTo>
                    <a:pt x="8" y="3"/>
                  </a:lnTo>
                  <a:lnTo>
                    <a:pt x="5" y="5"/>
                  </a:lnTo>
                  <a:lnTo>
                    <a:pt x="4" y="7"/>
                  </a:lnTo>
                  <a:lnTo>
                    <a:pt x="1" y="10"/>
                  </a:lnTo>
                  <a:lnTo>
                    <a:pt x="1" y="12"/>
                  </a:lnTo>
                  <a:lnTo>
                    <a:pt x="0" y="15"/>
                  </a:lnTo>
                  <a:lnTo>
                    <a:pt x="0" y="361"/>
                  </a:lnTo>
                  <a:lnTo>
                    <a:pt x="1" y="383"/>
                  </a:lnTo>
                  <a:lnTo>
                    <a:pt x="4" y="404"/>
                  </a:lnTo>
                  <a:lnTo>
                    <a:pt x="7" y="425"/>
                  </a:lnTo>
                  <a:lnTo>
                    <a:pt x="12" y="445"/>
                  </a:lnTo>
                  <a:lnTo>
                    <a:pt x="18" y="466"/>
                  </a:lnTo>
                  <a:lnTo>
                    <a:pt x="25" y="485"/>
                  </a:lnTo>
                  <a:lnTo>
                    <a:pt x="34" y="503"/>
                  </a:lnTo>
                  <a:lnTo>
                    <a:pt x="43" y="522"/>
                  </a:lnTo>
                  <a:lnTo>
                    <a:pt x="54" y="539"/>
                  </a:lnTo>
                  <a:lnTo>
                    <a:pt x="65" y="555"/>
                  </a:lnTo>
                  <a:lnTo>
                    <a:pt x="78" y="570"/>
                  </a:lnTo>
                  <a:lnTo>
                    <a:pt x="92" y="585"/>
                  </a:lnTo>
                  <a:lnTo>
                    <a:pt x="107" y="598"/>
                  </a:lnTo>
                  <a:lnTo>
                    <a:pt x="122" y="609"/>
                  </a:lnTo>
                  <a:lnTo>
                    <a:pt x="139" y="620"/>
                  </a:lnTo>
                  <a:lnTo>
                    <a:pt x="156" y="630"/>
                  </a:lnTo>
                  <a:lnTo>
                    <a:pt x="159" y="631"/>
                  </a:lnTo>
                  <a:lnTo>
                    <a:pt x="162" y="632"/>
                  </a:lnTo>
                  <a:lnTo>
                    <a:pt x="167" y="631"/>
                  </a:lnTo>
                  <a:lnTo>
                    <a:pt x="170" y="630"/>
                  </a:lnTo>
                  <a:lnTo>
                    <a:pt x="173" y="627"/>
                  </a:lnTo>
                  <a:lnTo>
                    <a:pt x="175" y="623"/>
                  </a:lnTo>
                  <a:lnTo>
                    <a:pt x="176" y="620"/>
                  </a:lnTo>
                  <a:lnTo>
                    <a:pt x="177" y="617"/>
                  </a:lnTo>
                  <a:lnTo>
                    <a:pt x="177" y="615"/>
                  </a:lnTo>
                  <a:lnTo>
                    <a:pt x="176" y="612"/>
                  </a:lnTo>
                  <a:lnTo>
                    <a:pt x="175" y="609"/>
                  </a:lnTo>
                  <a:lnTo>
                    <a:pt x="173" y="606"/>
                  </a:lnTo>
                  <a:lnTo>
                    <a:pt x="171" y="604"/>
                  </a:lnTo>
                  <a:lnTo>
                    <a:pt x="169"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8" name="Group 117">
            <a:extLst>
              <a:ext uri="{FF2B5EF4-FFF2-40B4-BE49-F238E27FC236}">
                <a16:creationId xmlns:a16="http://schemas.microsoft.com/office/drawing/2014/main" id="{14BCB6BD-8B90-482F-ABB6-36BFEEAAA863}"/>
              </a:ext>
            </a:extLst>
          </p:cNvPr>
          <p:cNvGrpSpPr/>
          <p:nvPr/>
        </p:nvGrpSpPr>
        <p:grpSpPr>
          <a:xfrm>
            <a:off x="3139724" y="3676651"/>
            <a:ext cx="142364" cy="150630"/>
            <a:chOff x="11053763" y="376238"/>
            <a:chExt cx="246063" cy="260350"/>
          </a:xfrm>
          <a:solidFill>
            <a:schemeClr val="bg1"/>
          </a:solidFill>
        </p:grpSpPr>
        <p:sp>
          <p:nvSpPr>
            <p:cNvPr id="119" name="Freeform 4533">
              <a:extLst>
                <a:ext uri="{FF2B5EF4-FFF2-40B4-BE49-F238E27FC236}">
                  <a16:creationId xmlns:a16="http://schemas.microsoft.com/office/drawing/2014/main" id="{E62D5826-9201-40D4-B532-85F30AD1250E}"/>
                </a:ext>
              </a:extLst>
            </p:cNvPr>
            <p:cNvSpPr>
              <a:spLocks/>
            </p:cNvSpPr>
            <p:nvPr/>
          </p:nvSpPr>
          <p:spPr bwMode="auto">
            <a:xfrm>
              <a:off x="11133138" y="427038"/>
              <a:ext cx="166688" cy="209550"/>
            </a:xfrm>
            <a:custGeom>
              <a:avLst/>
              <a:gdLst>
                <a:gd name="T0" fmla="*/ 287 w 527"/>
                <a:gd name="T1" fmla="*/ 243 h 662"/>
                <a:gd name="T2" fmla="*/ 285 w 527"/>
                <a:gd name="T3" fmla="*/ 46 h 662"/>
                <a:gd name="T4" fmla="*/ 283 w 527"/>
                <a:gd name="T5" fmla="*/ 35 h 662"/>
                <a:gd name="T6" fmla="*/ 276 w 527"/>
                <a:gd name="T7" fmla="*/ 21 h 662"/>
                <a:gd name="T8" fmla="*/ 262 w 527"/>
                <a:gd name="T9" fmla="*/ 8 h 662"/>
                <a:gd name="T10" fmla="*/ 244 w 527"/>
                <a:gd name="T11" fmla="*/ 1 h 662"/>
                <a:gd name="T12" fmla="*/ 203 w 527"/>
                <a:gd name="T13" fmla="*/ 0 h 662"/>
                <a:gd name="T14" fmla="*/ 184 w 527"/>
                <a:gd name="T15" fmla="*/ 3 h 662"/>
                <a:gd name="T16" fmla="*/ 167 w 527"/>
                <a:gd name="T17" fmla="*/ 13 h 662"/>
                <a:gd name="T18" fmla="*/ 156 w 527"/>
                <a:gd name="T19" fmla="*/ 30 h 662"/>
                <a:gd name="T20" fmla="*/ 152 w 527"/>
                <a:gd name="T21" fmla="*/ 40 h 662"/>
                <a:gd name="T22" fmla="*/ 151 w 527"/>
                <a:gd name="T23" fmla="*/ 52 h 662"/>
                <a:gd name="T24" fmla="*/ 119 w 527"/>
                <a:gd name="T25" fmla="*/ 318 h 662"/>
                <a:gd name="T26" fmla="*/ 112 w 527"/>
                <a:gd name="T27" fmla="*/ 311 h 662"/>
                <a:gd name="T28" fmla="*/ 103 w 527"/>
                <a:gd name="T29" fmla="*/ 305 h 662"/>
                <a:gd name="T30" fmla="*/ 92 w 527"/>
                <a:gd name="T31" fmla="*/ 301 h 662"/>
                <a:gd name="T32" fmla="*/ 82 w 527"/>
                <a:gd name="T33" fmla="*/ 300 h 662"/>
                <a:gd name="T34" fmla="*/ 38 w 527"/>
                <a:gd name="T35" fmla="*/ 301 h 662"/>
                <a:gd name="T36" fmla="*/ 28 w 527"/>
                <a:gd name="T37" fmla="*/ 305 h 662"/>
                <a:gd name="T38" fmla="*/ 18 w 527"/>
                <a:gd name="T39" fmla="*/ 310 h 662"/>
                <a:gd name="T40" fmla="*/ 9 w 527"/>
                <a:gd name="T41" fmla="*/ 318 h 662"/>
                <a:gd name="T42" fmla="*/ 3 w 527"/>
                <a:gd name="T43" fmla="*/ 328 h 662"/>
                <a:gd name="T44" fmla="*/ 0 w 527"/>
                <a:gd name="T45" fmla="*/ 339 h 662"/>
                <a:gd name="T46" fmla="*/ 0 w 527"/>
                <a:gd name="T47" fmla="*/ 350 h 662"/>
                <a:gd name="T48" fmla="*/ 3 w 527"/>
                <a:gd name="T49" fmla="*/ 361 h 662"/>
                <a:gd name="T50" fmla="*/ 144 w 527"/>
                <a:gd name="T51" fmla="*/ 639 h 662"/>
                <a:gd name="T52" fmla="*/ 152 w 527"/>
                <a:gd name="T53" fmla="*/ 649 h 662"/>
                <a:gd name="T54" fmla="*/ 164 w 527"/>
                <a:gd name="T55" fmla="*/ 656 h 662"/>
                <a:gd name="T56" fmla="*/ 176 w 527"/>
                <a:gd name="T57" fmla="*/ 660 h 662"/>
                <a:gd name="T58" fmla="*/ 188 w 527"/>
                <a:gd name="T59" fmla="*/ 662 h 662"/>
                <a:gd name="T60" fmla="*/ 436 w 527"/>
                <a:gd name="T61" fmla="*/ 662 h 662"/>
                <a:gd name="T62" fmla="*/ 447 w 527"/>
                <a:gd name="T63" fmla="*/ 658 h 662"/>
                <a:gd name="T64" fmla="*/ 456 w 527"/>
                <a:gd name="T65" fmla="*/ 651 h 662"/>
                <a:gd name="T66" fmla="*/ 464 w 527"/>
                <a:gd name="T67" fmla="*/ 640 h 662"/>
                <a:gd name="T68" fmla="*/ 527 w 527"/>
                <a:gd name="T69" fmla="*/ 365 h 662"/>
                <a:gd name="T70" fmla="*/ 527 w 527"/>
                <a:gd name="T71" fmla="*/ 363 h 662"/>
                <a:gd name="T72" fmla="*/ 525 w 527"/>
                <a:gd name="T73" fmla="*/ 348 h 662"/>
                <a:gd name="T74" fmla="*/ 519 w 527"/>
                <a:gd name="T75" fmla="*/ 335 h 662"/>
                <a:gd name="T76" fmla="*/ 511 w 527"/>
                <a:gd name="T77" fmla="*/ 325 h 662"/>
                <a:gd name="T78" fmla="*/ 500 w 527"/>
                <a:gd name="T79" fmla="*/ 319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7" h="662">
                  <a:moveTo>
                    <a:pt x="500" y="319"/>
                  </a:moveTo>
                  <a:lnTo>
                    <a:pt x="287" y="243"/>
                  </a:lnTo>
                  <a:lnTo>
                    <a:pt x="287" y="52"/>
                  </a:lnTo>
                  <a:lnTo>
                    <a:pt x="285" y="46"/>
                  </a:lnTo>
                  <a:lnTo>
                    <a:pt x="285" y="40"/>
                  </a:lnTo>
                  <a:lnTo>
                    <a:pt x="283" y="35"/>
                  </a:lnTo>
                  <a:lnTo>
                    <a:pt x="282" y="30"/>
                  </a:lnTo>
                  <a:lnTo>
                    <a:pt x="276" y="21"/>
                  </a:lnTo>
                  <a:lnTo>
                    <a:pt x="270" y="13"/>
                  </a:lnTo>
                  <a:lnTo>
                    <a:pt x="262" y="8"/>
                  </a:lnTo>
                  <a:lnTo>
                    <a:pt x="253" y="3"/>
                  </a:lnTo>
                  <a:lnTo>
                    <a:pt x="244" y="1"/>
                  </a:lnTo>
                  <a:lnTo>
                    <a:pt x="234" y="0"/>
                  </a:lnTo>
                  <a:lnTo>
                    <a:pt x="203" y="0"/>
                  </a:lnTo>
                  <a:lnTo>
                    <a:pt x="194" y="1"/>
                  </a:lnTo>
                  <a:lnTo>
                    <a:pt x="184" y="3"/>
                  </a:lnTo>
                  <a:lnTo>
                    <a:pt x="176" y="8"/>
                  </a:lnTo>
                  <a:lnTo>
                    <a:pt x="167" y="13"/>
                  </a:lnTo>
                  <a:lnTo>
                    <a:pt x="160" y="21"/>
                  </a:lnTo>
                  <a:lnTo>
                    <a:pt x="156" y="30"/>
                  </a:lnTo>
                  <a:lnTo>
                    <a:pt x="153" y="35"/>
                  </a:lnTo>
                  <a:lnTo>
                    <a:pt x="152" y="40"/>
                  </a:lnTo>
                  <a:lnTo>
                    <a:pt x="151" y="46"/>
                  </a:lnTo>
                  <a:lnTo>
                    <a:pt x="151" y="52"/>
                  </a:lnTo>
                  <a:lnTo>
                    <a:pt x="151" y="371"/>
                  </a:lnTo>
                  <a:lnTo>
                    <a:pt x="119" y="318"/>
                  </a:lnTo>
                  <a:lnTo>
                    <a:pt x="115" y="315"/>
                  </a:lnTo>
                  <a:lnTo>
                    <a:pt x="112" y="311"/>
                  </a:lnTo>
                  <a:lnTo>
                    <a:pt x="107" y="308"/>
                  </a:lnTo>
                  <a:lnTo>
                    <a:pt x="103" y="305"/>
                  </a:lnTo>
                  <a:lnTo>
                    <a:pt x="98" y="304"/>
                  </a:lnTo>
                  <a:lnTo>
                    <a:pt x="92" y="301"/>
                  </a:lnTo>
                  <a:lnTo>
                    <a:pt x="88" y="300"/>
                  </a:lnTo>
                  <a:lnTo>
                    <a:pt x="82" y="300"/>
                  </a:lnTo>
                  <a:lnTo>
                    <a:pt x="45" y="301"/>
                  </a:lnTo>
                  <a:lnTo>
                    <a:pt x="38" y="301"/>
                  </a:lnTo>
                  <a:lnTo>
                    <a:pt x="33" y="302"/>
                  </a:lnTo>
                  <a:lnTo>
                    <a:pt x="28" y="305"/>
                  </a:lnTo>
                  <a:lnTo>
                    <a:pt x="22" y="307"/>
                  </a:lnTo>
                  <a:lnTo>
                    <a:pt x="18" y="310"/>
                  </a:lnTo>
                  <a:lnTo>
                    <a:pt x="13" y="314"/>
                  </a:lnTo>
                  <a:lnTo>
                    <a:pt x="9" y="318"/>
                  </a:lnTo>
                  <a:lnTo>
                    <a:pt x="7" y="323"/>
                  </a:lnTo>
                  <a:lnTo>
                    <a:pt x="3" y="328"/>
                  </a:lnTo>
                  <a:lnTo>
                    <a:pt x="2" y="333"/>
                  </a:lnTo>
                  <a:lnTo>
                    <a:pt x="0" y="339"/>
                  </a:lnTo>
                  <a:lnTo>
                    <a:pt x="0" y="344"/>
                  </a:lnTo>
                  <a:lnTo>
                    <a:pt x="0" y="350"/>
                  </a:lnTo>
                  <a:lnTo>
                    <a:pt x="1" y="356"/>
                  </a:lnTo>
                  <a:lnTo>
                    <a:pt x="3" y="361"/>
                  </a:lnTo>
                  <a:lnTo>
                    <a:pt x="5" y="367"/>
                  </a:lnTo>
                  <a:lnTo>
                    <a:pt x="144" y="639"/>
                  </a:lnTo>
                  <a:lnTo>
                    <a:pt x="148" y="645"/>
                  </a:lnTo>
                  <a:lnTo>
                    <a:pt x="152" y="649"/>
                  </a:lnTo>
                  <a:lnTo>
                    <a:pt x="158" y="653"/>
                  </a:lnTo>
                  <a:lnTo>
                    <a:pt x="164" y="656"/>
                  </a:lnTo>
                  <a:lnTo>
                    <a:pt x="170" y="658"/>
                  </a:lnTo>
                  <a:lnTo>
                    <a:pt x="176" y="660"/>
                  </a:lnTo>
                  <a:lnTo>
                    <a:pt x="183" y="662"/>
                  </a:lnTo>
                  <a:lnTo>
                    <a:pt x="188" y="662"/>
                  </a:lnTo>
                  <a:lnTo>
                    <a:pt x="429" y="662"/>
                  </a:lnTo>
                  <a:lnTo>
                    <a:pt x="436" y="662"/>
                  </a:lnTo>
                  <a:lnTo>
                    <a:pt x="441" y="660"/>
                  </a:lnTo>
                  <a:lnTo>
                    <a:pt x="447" y="658"/>
                  </a:lnTo>
                  <a:lnTo>
                    <a:pt x="452" y="655"/>
                  </a:lnTo>
                  <a:lnTo>
                    <a:pt x="456" y="651"/>
                  </a:lnTo>
                  <a:lnTo>
                    <a:pt x="461" y="646"/>
                  </a:lnTo>
                  <a:lnTo>
                    <a:pt x="464" y="640"/>
                  </a:lnTo>
                  <a:lnTo>
                    <a:pt x="467" y="633"/>
                  </a:lnTo>
                  <a:lnTo>
                    <a:pt x="527" y="365"/>
                  </a:lnTo>
                  <a:lnTo>
                    <a:pt x="527" y="363"/>
                  </a:lnTo>
                  <a:lnTo>
                    <a:pt x="527" y="363"/>
                  </a:lnTo>
                  <a:lnTo>
                    <a:pt x="527" y="356"/>
                  </a:lnTo>
                  <a:lnTo>
                    <a:pt x="525" y="348"/>
                  </a:lnTo>
                  <a:lnTo>
                    <a:pt x="523" y="341"/>
                  </a:lnTo>
                  <a:lnTo>
                    <a:pt x="519" y="335"/>
                  </a:lnTo>
                  <a:lnTo>
                    <a:pt x="516" y="330"/>
                  </a:lnTo>
                  <a:lnTo>
                    <a:pt x="511" y="325"/>
                  </a:lnTo>
                  <a:lnTo>
                    <a:pt x="506" y="322"/>
                  </a:lnTo>
                  <a:lnTo>
                    <a:pt x="500" y="319"/>
                  </a:lnTo>
                  <a:lnTo>
                    <a:pt x="500" y="3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4534">
              <a:extLst>
                <a:ext uri="{FF2B5EF4-FFF2-40B4-BE49-F238E27FC236}">
                  <a16:creationId xmlns:a16="http://schemas.microsoft.com/office/drawing/2014/main" id="{44829729-8F3E-4012-95A2-0A6FDC14BC30}"/>
                </a:ext>
              </a:extLst>
            </p:cNvPr>
            <p:cNvSpPr>
              <a:spLocks/>
            </p:cNvSpPr>
            <p:nvPr/>
          </p:nvSpPr>
          <p:spPr bwMode="auto">
            <a:xfrm>
              <a:off x="11053763" y="376238"/>
              <a:ext cx="42863" cy="19050"/>
            </a:xfrm>
            <a:custGeom>
              <a:avLst/>
              <a:gdLst>
                <a:gd name="T0" fmla="*/ 106 w 137"/>
                <a:gd name="T1" fmla="*/ 0 h 60"/>
                <a:gd name="T2" fmla="*/ 31 w 137"/>
                <a:gd name="T3" fmla="*/ 0 h 60"/>
                <a:gd name="T4" fmla="*/ 25 w 137"/>
                <a:gd name="T5" fmla="*/ 0 h 60"/>
                <a:gd name="T6" fmla="*/ 19 w 137"/>
                <a:gd name="T7" fmla="*/ 2 h 60"/>
                <a:gd name="T8" fmla="*/ 14 w 137"/>
                <a:gd name="T9" fmla="*/ 4 h 60"/>
                <a:gd name="T10" fmla="*/ 9 w 137"/>
                <a:gd name="T11" fmla="*/ 9 h 60"/>
                <a:gd name="T12" fmla="*/ 6 w 137"/>
                <a:gd name="T13" fmla="*/ 12 h 60"/>
                <a:gd name="T14" fmla="*/ 3 w 137"/>
                <a:gd name="T15" fmla="*/ 18 h 60"/>
                <a:gd name="T16" fmla="*/ 1 w 137"/>
                <a:gd name="T17" fmla="*/ 23 h 60"/>
                <a:gd name="T18" fmla="*/ 0 w 137"/>
                <a:gd name="T19" fmla="*/ 29 h 60"/>
                <a:gd name="T20" fmla="*/ 1 w 137"/>
                <a:gd name="T21" fmla="*/ 36 h 60"/>
                <a:gd name="T22" fmla="*/ 3 w 137"/>
                <a:gd name="T23" fmla="*/ 41 h 60"/>
                <a:gd name="T24" fmla="*/ 6 w 137"/>
                <a:gd name="T25" fmla="*/ 46 h 60"/>
                <a:gd name="T26" fmla="*/ 9 w 137"/>
                <a:gd name="T27" fmla="*/ 50 h 60"/>
                <a:gd name="T28" fmla="*/ 14 w 137"/>
                <a:gd name="T29" fmla="*/ 55 h 60"/>
                <a:gd name="T30" fmla="*/ 19 w 137"/>
                <a:gd name="T31" fmla="*/ 57 h 60"/>
                <a:gd name="T32" fmla="*/ 25 w 137"/>
                <a:gd name="T33" fmla="*/ 60 h 60"/>
                <a:gd name="T34" fmla="*/ 31 w 137"/>
                <a:gd name="T35" fmla="*/ 60 h 60"/>
                <a:gd name="T36" fmla="*/ 106 w 137"/>
                <a:gd name="T37" fmla="*/ 60 h 60"/>
                <a:gd name="T38" fmla="*/ 113 w 137"/>
                <a:gd name="T39" fmla="*/ 58 h 60"/>
                <a:gd name="T40" fmla="*/ 119 w 137"/>
                <a:gd name="T41" fmla="*/ 57 h 60"/>
                <a:gd name="T42" fmla="*/ 123 w 137"/>
                <a:gd name="T43" fmla="*/ 54 h 60"/>
                <a:gd name="T44" fmla="*/ 128 w 137"/>
                <a:gd name="T45" fmla="*/ 50 h 60"/>
                <a:gd name="T46" fmla="*/ 131 w 137"/>
                <a:gd name="T47" fmla="*/ 46 h 60"/>
                <a:gd name="T48" fmla="*/ 135 w 137"/>
                <a:gd name="T49" fmla="*/ 41 h 60"/>
                <a:gd name="T50" fmla="*/ 136 w 137"/>
                <a:gd name="T51" fmla="*/ 36 h 60"/>
                <a:gd name="T52" fmla="*/ 137 w 137"/>
                <a:gd name="T53" fmla="*/ 29 h 60"/>
                <a:gd name="T54" fmla="*/ 136 w 137"/>
                <a:gd name="T55" fmla="*/ 23 h 60"/>
                <a:gd name="T56" fmla="*/ 135 w 137"/>
                <a:gd name="T57" fmla="*/ 18 h 60"/>
                <a:gd name="T58" fmla="*/ 131 w 137"/>
                <a:gd name="T59" fmla="*/ 12 h 60"/>
                <a:gd name="T60" fmla="*/ 128 w 137"/>
                <a:gd name="T61" fmla="*/ 9 h 60"/>
                <a:gd name="T62" fmla="*/ 123 w 137"/>
                <a:gd name="T63" fmla="*/ 4 h 60"/>
                <a:gd name="T64" fmla="*/ 119 w 137"/>
                <a:gd name="T65" fmla="*/ 2 h 60"/>
                <a:gd name="T66" fmla="*/ 113 w 137"/>
                <a:gd name="T67" fmla="*/ 0 h 60"/>
                <a:gd name="T68" fmla="*/ 106 w 137"/>
                <a:gd name="T69" fmla="*/ 0 h 60"/>
                <a:gd name="T70" fmla="*/ 106 w 137"/>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 h="60">
                  <a:moveTo>
                    <a:pt x="106" y="0"/>
                  </a:moveTo>
                  <a:lnTo>
                    <a:pt x="31" y="0"/>
                  </a:lnTo>
                  <a:lnTo>
                    <a:pt x="25" y="0"/>
                  </a:lnTo>
                  <a:lnTo>
                    <a:pt x="19" y="2"/>
                  </a:lnTo>
                  <a:lnTo>
                    <a:pt x="14" y="4"/>
                  </a:lnTo>
                  <a:lnTo>
                    <a:pt x="9" y="9"/>
                  </a:lnTo>
                  <a:lnTo>
                    <a:pt x="6" y="12"/>
                  </a:lnTo>
                  <a:lnTo>
                    <a:pt x="3" y="18"/>
                  </a:lnTo>
                  <a:lnTo>
                    <a:pt x="1" y="23"/>
                  </a:lnTo>
                  <a:lnTo>
                    <a:pt x="0" y="29"/>
                  </a:lnTo>
                  <a:lnTo>
                    <a:pt x="1" y="36"/>
                  </a:lnTo>
                  <a:lnTo>
                    <a:pt x="3" y="41"/>
                  </a:lnTo>
                  <a:lnTo>
                    <a:pt x="6" y="46"/>
                  </a:lnTo>
                  <a:lnTo>
                    <a:pt x="9" y="50"/>
                  </a:lnTo>
                  <a:lnTo>
                    <a:pt x="14" y="55"/>
                  </a:lnTo>
                  <a:lnTo>
                    <a:pt x="19" y="57"/>
                  </a:lnTo>
                  <a:lnTo>
                    <a:pt x="25" y="60"/>
                  </a:lnTo>
                  <a:lnTo>
                    <a:pt x="31" y="60"/>
                  </a:lnTo>
                  <a:lnTo>
                    <a:pt x="106" y="60"/>
                  </a:lnTo>
                  <a:lnTo>
                    <a:pt x="113" y="58"/>
                  </a:lnTo>
                  <a:lnTo>
                    <a:pt x="119" y="57"/>
                  </a:lnTo>
                  <a:lnTo>
                    <a:pt x="123" y="54"/>
                  </a:lnTo>
                  <a:lnTo>
                    <a:pt x="128" y="50"/>
                  </a:lnTo>
                  <a:lnTo>
                    <a:pt x="131" y="46"/>
                  </a:lnTo>
                  <a:lnTo>
                    <a:pt x="135" y="41"/>
                  </a:lnTo>
                  <a:lnTo>
                    <a:pt x="136" y="36"/>
                  </a:lnTo>
                  <a:lnTo>
                    <a:pt x="137" y="29"/>
                  </a:lnTo>
                  <a:lnTo>
                    <a:pt x="136" y="23"/>
                  </a:lnTo>
                  <a:lnTo>
                    <a:pt x="135" y="18"/>
                  </a:lnTo>
                  <a:lnTo>
                    <a:pt x="131" y="12"/>
                  </a:lnTo>
                  <a:lnTo>
                    <a:pt x="128" y="9"/>
                  </a:lnTo>
                  <a:lnTo>
                    <a:pt x="123" y="4"/>
                  </a:lnTo>
                  <a:lnTo>
                    <a:pt x="119" y="2"/>
                  </a:lnTo>
                  <a:lnTo>
                    <a:pt x="113" y="0"/>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4535">
              <a:extLst>
                <a:ext uri="{FF2B5EF4-FFF2-40B4-BE49-F238E27FC236}">
                  <a16:creationId xmlns:a16="http://schemas.microsoft.com/office/drawing/2014/main" id="{77270447-AD8C-4FB9-B957-0C7EA6A95C1D}"/>
                </a:ext>
              </a:extLst>
            </p:cNvPr>
            <p:cNvSpPr>
              <a:spLocks/>
            </p:cNvSpPr>
            <p:nvPr/>
          </p:nvSpPr>
          <p:spPr bwMode="auto">
            <a:xfrm>
              <a:off x="11053763" y="423863"/>
              <a:ext cx="42863" cy="19050"/>
            </a:xfrm>
            <a:custGeom>
              <a:avLst/>
              <a:gdLst>
                <a:gd name="T0" fmla="*/ 106 w 137"/>
                <a:gd name="T1" fmla="*/ 0 h 60"/>
                <a:gd name="T2" fmla="*/ 31 w 137"/>
                <a:gd name="T3" fmla="*/ 0 h 60"/>
                <a:gd name="T4" fmla="*/ 25 w 137"/>
                <a:gd name="T5" fmla="*/ 1 h 60"/>
                <a:gd name="T6" fmla="*/ 19 w 137"/>
                <a:gd name="T7" fmla="*/ 2 h 60"/>
                <a:gd name="T8" fmla="*/ 14 w 137"/>
                <a:gd name="T9" fmla="*/ 6 h 60"/>
                <a:gd name="T10" fmla="*/ 9 w 137"/>
                <a:gd name="T11" fmla="*/ 9 h 60"/>
                <a:gd name="T12" fmla="*/ 6 w 137"/>
                <a:gd name="T13" fmla="*/ 13 h 60"/>
                <a:gd name="T14" fmla="*/ 3 w 137"/>
                <a:gd name="T15" fmla="*/ 18 h 60"/>
                <a:gd name="T16" fmla="*/ 1 w 137"/>
                <a:gd name="T17" fmla="*/ 24 h 60"/>
                <a:gd name="T18" fmla="*/ 0 w 137"/>
                <a:gd name="T19" fmla="*/ 30 h 60"/>
                <a:gd name="T20" fmla="*/ 1 w 137"/>
                <a:gd name="T21" fmla="*/ 36 h 60"/>
                <a:gd name="T22" fmla="*/ 3 w 137"/>
                <a:gd name="T23" fmla="*/ 42 h 60"/>
                <a:gd name="T24" fmla="*/ 6 w 137"/>
                <a:gd name="T25" fmla="*/ 47 h 60"/>
                <a:gd name="T26" fmla="*/ 9 w 137"/>
                <a:gd name="T27" fmla="*/ 52 h 60"/>
                <a:gd name="T28" fmla="*/ 14 w 137"/>
                <a:gd name="T29" fmla="*/ 55 h 60"/>
                <a:gd name="T30" fmla="*/ 19 w 137"/>
                <a:gd name="T31" fmla="*/ 57 h 60"/>
                <a:gd name="T32" fmla="*/ 25 w 137"/>
                <a:gd name="T33" fmla="*/ 60 h 60"/>
                <a:gd name="T34" fmla="*/ 31 w 137"/>
                <a:gd name="T35" fmla="*/ 60 h 60"/>
                <a:gd name="T36" fmla="*/ 106 w 137"/>
                <a:gd name="T37" fmla="*/ 60 h 60"/>
                <a:gd name="T38" fmla="*/ 113 w 137"/>
                <a:gd name="T39" fmla="*/ 60 h 60"/>
                <a:gd name="T40" fmla="*/ 119 w 137"/>
                <a:gd name="T41" fmla="*/ 57 h 60"/>
                <a:gd name="T42" fmla="*/ 123 w 137"/>
                <a:gd name="T43" fmla="*/ 55 h 60"/>
                <a:gd name="T44" fmla="*/ 128 w 137"/>
                <a:gd name="T45" fmla="*/ 52 h 60"/>
                <a:gd name="T46" fmla="*/ 131 w 137"/>
                <a:gd name="T47" fmla="*/ 47 h 60"/>
                <a:gd name="T48" fmla="*/ 135 w 137"/>
                <a:gd name="T49" fmla="*/ 42 h 60"/>
                <a:gd name="T50" fmla="*/ 136 w 137"/>
                <a:gd name="T51" fmla="*/ 36 h 60"/>
                <a:gd name="T52" fmla="*/ 137 w 137"/>
                <a:gd name="T53" fmla="*/ 30 h 60"/>
                <a:gd name="T54" fmla="*/ 136 w 137"/>
                <a:gd name="T55" fmla="*/ 24 h 60"/>
                <a:gd name="T56" fmla="*/ 135 w 137"/>
                <a:gd name="T57" fmla="*/ 18 h 60"/>
                <a:gd name="T58" fmla="*/ 131 w 137"/>
                <a:gd name="T59" fmla="*/ 13 h 60"/>
                <a:gd name="T60" fmla="*/ 128 w 137"/>
                <a:gd name="T61" fmla="*/ 9 h 60"/>
                <a:gd name="T62" fmla="*/ 123 w 137"/>
                <a:gd name="T63" fmla="*/ 6 h 60"/>
                <a:gd name="T64" fmla="*/ 119 w 137"/>
                <a:gd name="T65" fmla="*/ 2 h 60"/>
                <a:gd name="T66" fmla="*/ 113 w 137"/>
                <a:gd name="T67" fmla="*/ 1 h 60"/>
                <a:gd name="T68" fmla="*/ 106 w 137"/>
                <a:gd name="T69" fmla="*/ 0 h 60"/>
                <a:gd name="T70" fmla="*/ 106 w 137"/>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 h="60">
                  <a:moveTo>
                    <a:pt x="106" y="0"/>
                  </a:moveTo>
                  <a:lnTo>
                    <a:pt x="31" y="0"/>
                  </a:lnTo>
                  <a:lnTo>
                    <a:pt x="25" y="1"/>
                  </a:lnTo>
                  <a:lnTo>
                    <a:pt x="19" y="2"/>
                  </a:lnTo>
                  <a:lnTo>
                    <a:pt x="14" y="6"/>
                  </a:lnTo>
                  <a:lnTo>
                    <a:pt x="9" y="9"/>
                  </a:lnTo>
                  <a:lnTo>
                    <a:pt x="6" y="13"/>
                  </a:lnTo>
                  <a:lnTo>
                    <a:pt x="3" y="18"/>
                  </a:lnTo>
                  <a:lnTo>
                    <a:pt x="1" y="24"/>
                  </a:lnTo>
                  <a:lnTo>
                    <a:pt x="0" y="30"/>
                  </a:lnTo>
                  <a:lnTo>
                    <a:pt x="1" y="36"/>
                  </a:lnTo>
                  <a:lnTo>
                    <a:pt x="3" y="42"/>
                  </a:lnTo>
                  <a:lnTo>
                    <a:pt x="6" y="47"/>
                  </a:lnTo>
                  <a:lnTo>
                    <a:pt x="9" y="52"/>
                  </a:lnTo>
                  <a:lnTo>
                    <a:pt x="14" y="55"/>
                  </a:lnTo>
                  <a:lnTo>
                    <a:pt x="19" y="57"/>
                  </a:lnTo>
                  <a:lnTo>
                    <a:pt x="25" y="60"/>
                  </a:lnTo>
                  <a:lnTo>
                    <a:pt x="31" y="60"/>
                  </a:lnTo>
                  <a:lnTo>
                    <a:pt x="106" y="60"/>
                  </a:lnTo>
                  <a:lnTo>
                    <a:pt x="113" y="60"/>
                  </a:lnTo>
                  <a:lnTo>
                    <a:pt x="119" y="57"/>
                  </a:lnTo>
                  <a:lnTo>
                    <a:pt x="123" y="55"/>
                  </a:lnTo>
                  <a:lnTo>
                    <a:pt x="128" y="52"/>
                  </a:lnTo>
                  <a:lnTo>
                    <a:pt x="131" y="47"/>
                  </a:lnTo>
                  <a:lnTo>
                    <a:pt x="135" y="42"/>
                  </a:lnTo>
                  <a:lnTo>
                    <a:pt x="136" y="36"/>
                  </a:lnTo>
                  <a:lnTo>
                    <a:pt x="137" y="30"/>
                  </a:lnTo>
                  <a:lnTo>
                    <a:pt x="136" y="24"/>
                  </a:lnTo>
                  <a:lnTo>
                    <a:pt x="135" y="18"/>
                  </a:lnTo>
                  <a:lnTo>
                    <a:pt x="131" y="13"/>
                  </a:lnTo>
                  <a:lnTo>
                    <a:pt x="128" y="9"/>
                  </a:lnTo>
                  <a:lnTo>
                    <a:pt x="123" y="6"/>
                  </a:lnTo>
                  <a:lnTo>
                    <a:pt x="119" y="2"/>
                  </a:lnTo>
                  <a:lnTo>
                    <a:pt x="113" y="1"/>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4536">
              <a:extLst>
                <a:ext uri="{FF2B5EF4-FFF2-40B4-BE49-F238E27FC236}">
                  <a16:creationId xmlns:a16="http://schemas.microsoft.com/office/drawing/2014/main" id="{1E9A1788-C434-4648-94D6-1C892005A590}"/>
                </a:ext>
              </a:extLst>
            </p:cNvPr>
            <p:cNvSpPr>
              <a:spLocks/>
            </p:cNvSpPr>
            <p:nvPr/>
          </p:nvSpPr>
          <p:spPr bwMode="auto">
            <a:xfrm>
              <a:off x="11053763" y="471488"/>
              <a:ext cx="42863" cy="19050"/>
            </a:xfrm>
            <a:custGeom>
              <a:avLst/>
              <a:gdLst>
                <a:gd name="T0" fmla="*/ 106 w 136"/>
                <a:gd name="T1" fmla="*/ 0 h 61"/>
                <a:gd name="T2" fmla="*/ 31 w 136"/>
                <a:gd name="T3" fmla="*/ 0 h 61"/>
                <a:gd name="T4" fmla="*/ 25 w 136"/>
                <a:gd name="T5" fmla="*/ 1 h 61"/>
                <a:gd name="T6" fmla="*/ 19 w 136"/>
                <a:gd name="T7" fmla="*/ 2 h 61"/>
                <a:gd name="T8" fmla="*/ 14 w 136"/>
                <a:gd name="T9" fmla="*/ 6 h 61"/>
                <a:gd name="T10" fmla="*/ 9 w 136"/>
                <a:gd name="T11" fmla="*/ 9 h 61"/>
                <a:gd name="T12" fmla="*/ 6 w 136"/>
                <a:gd name="T13" fmla="*/ 14 h 61"/>
                <a:gd name="T14" fmla="*/ 3 w 136"/>
                <a:gd name="T15" fmla="*/ 19 h 61"/>
                <a:gd name="T16" fmla="*/ 1 w 136"/>
                <a:gd name="T17" fmla="*/ 25 h 61"/>
                <a:gd name="T18" fmla="*/ 0 w 136"/>
                <a:gd name="T19" fmla="*/ 31 h 61"/>
                <a:gd name="T20" fmla="*/ 1 w 136"/>
                <a:gd name="T21" fmla="*/ 36 h 61"/>
                <a:gd name="T22" fmla="*/ 3 w 136"/>
                <a:gd name="T23" fmla="*/ 42 h 61"/>
                <a:gd name="T24" fmla="*/ 6 w 136"/>
                <a:gd name="T25" fmla="*/ 48 h 61"/>
                <a:gd name="T26" fmla="*/ 9 w 136"/>
                <a:gd name="T27" fmla="*/ 52 h 61"/>
                <a:gd name="T28" fmla="*/ 14 w 136"/>
                <a:gd name="T29" fmla="*/ 55 h 61"/>
                <a:gd name="T30" fmla="*/ 19 w 136"/>
                <a:gd name="T31" fmla="*/ 59 h 61"/>
                <a:gd name="T32" fmla="*/ 25 w 136"/>
                <a:gd name="T33" fmla="*/ 60 h 61"/>
                <a:gd name="T34" fmla="*/ 31 w 136"/>
                <a:gd name="T35" fmla="*/ 61 h 61"/>
                <a:gd name="T36" fmla="*/ 106 w 136"/>
                <a:gd name="T37" fmla="*/ 61 h 61"/>
                <a:gd name="T38" fmla="*/ 112 w 136"/>
                <a:gd name="T39" fmla="*/ 60 h 61"/>
                <a:gd name="T40" fmla="*/ 118 w 136"/>
                <a:gd name="T41" fmla="*/ 59 h 61"/>
                <a:gd name="T42" fmla="*/ 123 w 136"/>
                <a:gd name="T43" fmla="*/ 55 h 61"/>
                <a:gd name="T44" fmla="*/ 128 w 136"/>
                <a:gd name="T45" fmla="*/ 52 h 61"/>
                <a:gd name="T46" fmla="*/ 131 w 136"/>
                <a:gd name="T47" fmla="*/ 48 h 61"/>
                <a:gd name="T48" fmla="*/ 134 w 136"/>
                <a:gd name="T49" fmla="*/ 42 h 61"/>
                <a:gd name="T50" fmla="*/ 136 w 136"/>
                <a:gd name="T51" fmla="*/ 36 h 61"/>
                <a:gd name="T52" fmla="*/ 136 w 136"/>
                <a:gd name="T53" fmla="*/ 31 h 61"/>
                <a:gd name="T54" fmla="*/ 136 w 136"/>
                <a:gd name="T55" fmla="*/ 25 h 61"/>
                <a:gd name="T56" fmla="*/ 134 w 136"/>
                <a:gd name="T57" fmla="*/ 19 h 61"/>
                <a:gd name="T58" fmla="*/ 131 w 136"/>
                <a:gd name="T59" fmla="*/ 14 h 61"/>
                <a:gd name="T60" fmla="*/ 128 w 136"/>
                <a:gd name="T61" fmla="*/ 9 h 61"/>
                <a:gd name="T62" fmla="*/ 123 w 136"/>
                <a:gd name="T63" fmla="*/ 6 h 61"/>
                <a:gd name="T64" fmla="*/ 118 w 136"/>
                <a:gd name="T65" fmla="*/ 3 h 61"/>
                <a:gd name="T66" fmla="*/ 112 w 136"/>
                <a:gd name="T67" fmla="*/ 1 h 61"/>
                <a:gd name="T68" fmla="*/ 106 w 136"/>
                <a:gd name="T69" fmla="*/ 0 h 61"/>
                <a:gd name="T70" fmla="*/ 106 w 136"/>
                <a:gd name="T7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61">
                  <a:moveTo>
                    <a:pt x="106" y="0"/>
                  </a:moveTo>
                  <a:lnTo>
                    <a:pt x="31" y="0"/>
                  </a:lnTo>
                  <a:lnTo>
                    <a:pt x="25" y="1"/>
                  </a:lnTo>
                  <a:lnTo>
                    <a:pt x="19" y="2"/>
                  </a:lnTo>
                  <a:lnTo>
                    <a:pt x="14" y="6"/>
                  </a:lnTo>
                  <a:lnTo>
                    <a:pt x="9" y="9"/>
                  </a:lnTo>
                  <a:lnTo>
                    <a:pt x="6" y="14"/>
                  </a:lnTo>
                  <a:lnTo>
                    <a:pt x="3" y="19"/>
                  </a:lnTo>
                  <a:lnTo>
                    <a:pt x="1" y="25"/>
                  </a:lnTo>
                  <a:lnTo>
                    <a:pt x="0" y="31"/>
                  </a:lnTo>
                  <a:lnTo>
                    <a:pt x="1" y="36"/>
                  </a:lnTo>
                  <a:lnTo>
                    <a:pt x="3" y="42"/>
                  </a:lnTo>
                  <a:lnTo>
                    <a:pt x="6" y="48"/>
                  </a:lnTo>
                  <a:lnTo>
                    <a:pt x="9" y="52"/>
                  </a:lnTo>
                  <a:lnTo>
                    <a:pt x="14" y="55"/>
                  </a:lnTo>
                  <a:lnTo>
                    <a:pt x="19" y="59"/>
                  </a:lnTo>
                  <a:lnTo>
                    <a:pt x="25" y="60"/>
                  </a:lnTo>
                  <a:lnTo>
                    <a:pt x="31" y="61"/>
                  </a:lnTo>
                  <a:lnTo>
                    <a:pt x="106" y="61"/>
                  </a:lnTo>
                  <a:lnTo>
                    <a:pt x="112" y="60"/>
                  </a:lnTo>
                  <a:lnTo>
                    <a:pt x="118" y="59"/>
                  </a:lnTo>
                  <a:lnTo>
                    <a:pt x="123" y="55"/>
                  </a:lnTo>
                  <a:lnTo>
                    <a:pt x="128" y="52"/>
                  </a:lnTo>
                  <a:lnTo>
                    <a:pt x="131" y="48"/>
                  </a:lnTo>
                  <a:lnTo>
                    <a:pt x="134" y="42"/>
                  </a:lnTo>
                  <a:lnTo>
                    <a:pt x="136" y="36"/>
                  </a:lnTo>
                  <a:lnTo>
                    <a:pt x="136" y="31"/>
                  </a:lnTo>
                  <a:lnTo>
                    <a:pt x="136" y="25"/>
                  </a:lnTo>
                  <a:lnTo>
                    <a:pt x="134" y="19"/>
                  </a:lnTo>
                  <a:lnTo>
                    <a:pt x="131" y="14"/>
                  </a:lnTo>
                  <a:lnTo>
                    <a:pt x="128" y="9"/>
                  </a:lnTo>
                  <a:lnTo>
                    <a:pt x="123" y="6"/>
                  </a:lnTo>
                  <a:lnTo>
                    <a:pt x="118" y="3"/>
                  </a:lnTo>
                  <a:lnTo>
                    <a:pt x="112" y="1"/>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4537">
              <a:extLst>
                <a:ext uri="{FF2B5EF4-FFF2-40B4-BE49-F238E27FC236}">
                  <a16:creationId xmlns:a16="http://schemas.microsoft.com/office/drawing/2014/main" id="{407DF27A-7F9B-4986-91CB-90CC50C08E49}"/>
                </a:ext>
              </a:extLst>
            </p:cNvPr>
            <p:cNvSpPr>
              <a:spLocks/>
            </p:cNvSpPr>
            <p:nvPr/>
          </p:nvSpPr>
          <p:spPr bwMode="auto">
            <a:xfrm>
              <a:off x="11110913" y="376238"/>
              <a:ext cx="42863" cy="19050"/>
            </a:xfrm>
            <a:custGeom>
              <a:avLst/>
              <a:gdLst>
                <a:gd name="T0" fmla="*/ 30 w 136"/>
                <a:gd name="T1" fmla="*/ 60 h 60"/>
                <a:gd name="T2" fmla="*/ 106 w 136"/>
                <a:gd name="T3" fmla="*/ 60 h 60"/>
                <a:gd name="T4" fmla="*/ 112 w 136"/>
                <a:gd name="T5" fmla="*/ 58 h 60"/>
                <a:gd name="T6" fmla="*/ 117 w 136"/>
                <a:gd name="T7" fmla="*/ 57 h 60"/>
                <a:gd name="T8" fmla="*/ 123 w 136"/>
                <a:gd name="T9" fmla="*/ 54 h 60"/>
                <a:gd name="T10" fmla="*/ 128 w 136"/>
                <a:gd name="T11" fmla="*/ 50 h 60"/>
                <a:gd name="T12" fmla="*/ 131 w 136"/>
                <a:gd name="T13" fmla="*/ 46 h 60"/>
                <a:gd name="T14" fmla="*/ 133 w 136"/>
                <a:gd name="T15" fmla="*/ 41 h 60"/>
                <a:gd name="T16" fmla="*/ 136 w 136"/>
                <a:gd name="T17" fmla="*/ 36 h 60"/>
                <a:gd name="T18" fmla="*/ 136 w 136"/>
                <a:gd name="T19" fmla="*/ 29 h 60"/>
                <a:gd name="T20" fmla="*/ 136 w 136"/>
                <a:gd name="T21" fmla="*/ 23 h 60"/>
                <a:gd name="T22" fmla="*/ 133 w 136"/>
                <a:gd name="T23" fmla="*/ 18 h 60"/>
                <a:gd name="T24" fmla="*/ 131 w 136"/>
                <a:gd name="T25" fmla="*/ 12 h 60"/>
                <a:gd name="T26" fmla="*/ 128 w 136"/>
                <a:gd name="T27" fmla="*/ 9 h 60"/>
                <a:gd name="T28" fmla="*/ 123 w 136"/>
                <a:gd name="T29" fmla="*/ 4 h 60"/>
                <a:gd name="T30" fmla="*/ 117 w 136"/>
                <a:gd name="T31" fmla="*/ 2 h 60"/>
                <a:gd name="T32" fmla="*/ 112 w 136"/>
                <a:gd name="T33" fmla="*/ 0 h 60"/>
                <a:gd name="T34" fmla="*/ 106 w 136"/>
                <a:gd name="T35" fmla="*/ 0 h 60"/>
                <a:gd name="T36" fmla="*/ 30 w 136"/>
                <a:gd name="T37" fmla="*/ 0 h 60"/>
                <a:gd name="T38" fmla="*/ 25 w 136"/>
                <a:gd name="T39" fmla="*/ 0 h 60"/>
                <a:gd name="T40" fmla="*/ 19 w 136"/>
                <a:gd name="T41" fmla="*/ 2 h 60"/>
                <a:gd name="T42" fmla="*/ 14 w 136"/>
                <a:gd name="T43" fmla="*/ 4 h 60"/>
                <a:gd name="T44" fmla="*/ 9 w 136"/>
                <a:gd name="T45" fmla="*/ 9 h 60"/>
                <a:gd name="T46" fmla="*/ 6 w 136"/>
                <a:gd name="T47" fmla="*/ 12 h 60"/>
                <a:gd name="T48" fmla="*/ 2 w 136"/>
                <a:gd name="T49" fmla="*/ 18 h 60"/>
                <a:gd name="T50" fmla="*/ 1 w 136"/>
                <a:gd name="T51" fmla="*/ 23 h 60"/>
                <a:gd name="T52" fmla="*/ 0 w 136"/>
                <a:gd name="T53" fmla="*/ 29 h 60"/>
                <a:gd name="T54" fmla="*/ 1 w 136"/>
                <a:gd name="T55" fmla="*/ 36 h 60"/>
                <a:gd name="T56" fmla="*/ 2 w 136"/>
                <a:gd name="T57" fmla="*/ 41 h 60"/>
                <a:gd name="T58" fmla="*/ 6 w 136"/>
                <a:gd name="T59" fmla="*/ 46 h 60"/>
                <a:gd name="T60" fmla="*/ 9 w 136"/>
                <a:gd name="T61" fmla="*/ 50 h 60"/>
                <a:gd name="T62" fmla="*/ 14 w 136"/>
                <a:gd name="T63" fmla="*/ 55 h 60"/>
                <a:gd name="T64" fmla="*/ 19 w 136"/>
                <a:gd name="T65" fmla="*/ 57 h 60"/>
                <a:gd name="T66" fmla="*/ 25 w 136"/>
                <a:gd name="T67" fmla="*/ 60 h 60"/>
                <a:gd name="T68" fmla="*/ 30 w 136"/>
                <a:gd name="T69" fmla="*/ 60 h 60"/>
                <a:gd name="T70" fmla="*/ 30 w 136"/>
                <a:gd name="T7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60">
                  <a:moveTo>
                    <a:pt x="30" y="60"/>
                  </a:moveTo>
                  <a:lnTo>
                    <a:pt x="106" y="60"/>
                  </a:lnTo>
                  <a:lnTo>
                    <a:pt x="112" y="58"/>
                  </a:lnTo>
                  <a:lnTo>
                    <a:pt x="117" y="57"/>
                  </a:lnTo>
                  <a:lnTo>
                    <a:pt x="123" y="54"/>
                  </a:lnTo>
                  <a:lnTo>
                    <a:pt x="128" y="50"/>
                  </a:lnTo>
                  <a:lnTo>
                    <a:pt x="131" y="46"/>
                  </a:lnTo>
                  <a:lnTo>
                    <a:pt x="133" y="41"/>
                  </a:lnTo>
                  <a:lnTo>
                    <a:pt x="136" y="36"/>
                  </a:lnTo>
                  <a:lnTo>
                    <a:pt x="136" y="29"/>
                  </a:lnTo>
                  <a:lnTo>
                    <a:pt x="136" y="23"/>
                  </a:lnTo>
                  <a:lnTo>
                    <a:pt x="133" y="18"/>
                  </a:lnTo>
                  <a:lnTo>
                    <a:pt x="131" y="12"/>
                  </a:lnTo>
                  <a:lnTo>
                    <a:pt x="128" y="9"/>
                  </a:lnTo>
                  <a:lnTo>
                    <a:pt x="123" y="4"/>
                  </a:lnTo>
                  <a:lnTo>
                    <a:pt x="117" y="2"/>
                  </a:lnTo>
                  <a:lnTo>
                    <a:pt x="112" y="0"/>
                  </a:lnTo>
                  <a:lnTo>
                    <a:pt x="106" y="0"/>
                  </a:lnTo>
                  <a:lnTo>
                    <a:pt x="30" y="0"/>
                  </a:lnTo>
                  <a:lnTo>
                    <a:pt x="25" y="0"/>
                  </a:lnTo>
                  <a:lnTo>
                    <a:pt x="19" y="2"/>
                  </a:lnTo>
                  <a:lnTo>
                    <a:pt x="14" y="4"/>
                  </a:lnTo>
                  <a:lnTo>
                    <a:pt x="9" y="9"/>
                  </a:lnTo>
                  <a:lnTo>
                    <a:pt x="6" y="12"/>
                  </a:lnTo>
                  <a:lnTo>
                    <a:pt x="2" y="18"/>
                  </a:lnTo>
                  <a:lnTo>
                    <a:pt x="1" y="23"/>
                  </a:lnTo>
                  <a:lnTo>
                    <a:pt x="0" y="29"/>
                  </a:lnTo>
                  <a:lnTo>
                    <a:pt x="1" y="36"/>
                  </a:lnTo>
                  <a:lnTo>
                    <a:pt x="2" y="41"/>
                  </a:lnTo>
                  <a:lnTo>
                    <a:pt x="6" y="46"/>
                  </a:lnTo>
                  <a:lnTo>
                    <a:pt x="9" y="50"/>
                  </a:lnTo>
                  <a:lnTo>
                    <a:pt x="14" y="55"/>
                  </a:lnTo>
                  <a:lnTo>
                    <a:pt x="19" y="57"/>
                  </a:lnTo>
                  <a:lnTo>
                    <a:pt x="25" y="60"/>
                  </a:lnTo>
                  <a:lnTo>
                    <a:pt x="30"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4538">
              <a:extLst>
                <a:ext uri="{FF2B5EF4-FFF2-40B4-BE49-F238E27FC236}">
                  <a16:creationId xmlns:a16="http://schemas.microsoft.com/office/drawing/2014/main" id="{78B4DA8E-3F6A-4BAC-ABCA-ACC817E230D7}"/>
                </a:ext>
              </a:extLst>
            </p:cNvPr>
            <p:cNvSpPr>
              <a:spLocks/>
            </p:cNvSpPr>
            <p:nvPr/>
          </p:nvSpPr>
          <p:spPr bwMode="auto">
            <a:xfrm>
              <a:off x="11110913" y="423863"/>
              <a:ext cx="42863" cy="19050"/>
            </a:xfrm>
            <a:custGeom>
              <a:avLst/>
              <a:gdLst>
                <a:gd name="T0" fmla="*/ 30 w 136"/>
                <a:gd name="T1" fmla="*/ 60 h 60"/>
                <a:gd name="T2" fmla="*/ 106 w 136"/>
                <a:gd name="T3" fmla="*/ 60 h 60"/>
                <a:gd name="T4" fmla="*/ 112 w 136"/>
                <a:gd name="T5" fmla="*/ 60 h 60"/>
                <a:gd name="T6" fmla="*/ 117 w 136"/>
                <a:gd name="T7" fmla="*/ 57 h 60"/>
                <a:gd name="T8" fmla="*/ 123 w 136"/>
                <a:gd name="T9" fmla="*/ 55 h 60"/>
                <a:gd name="T10" fmla="*/ 128 w 136"/>
                <a:gd name="T11" fmla="*/ 52 h 60"/>
                <a:gd name="T12" fmla="*/ 131 w 136"/>
                <a:gd name="T13" fmla="*/ 47 h 60"/>
                <a:gd name="T14" fmla="*/ 133 w 136"/>
                <a:gd name="T15" fmla="*/ 42 h 60"/>
                <a:gd name="T16" fmla="*/ 136 w 136"/>
                <a:gd name="T17" fmla="*/ 36 h 60"/>
                <a:gd name="T18" fmla="*/ 136 w 136"/>
                <a:gd name="T19" fmla="*/ 30 h 60"/>
                <a:gd name="T20" fmla="*/ 136 w 136"/>
                <a:gd name="T21" fmla="*/ 24 h 60"/>
                <a:gd name="T22" fmla="*/ 133 w 136"/>
                <a:gd name="T23" fmla="*/ 18 h 60"/>
                <a:gd name="T24" fmla="*/ 131 w 136"/>
                <a:gd name="T25" fmla="*/ 13 h 60"/>
                <a:gd name="T26" fmla="*/ 128 w 136"/>
                <a:gd name="T27" fmla="*/ 9 h 60"/>
                <a:gd name="T28" fmla="*/ 123 w 136"/>
                <a:gd name="T29" fmla="*/ 6 h 60"/>
                <a:gd name="T30" fmla="*/ 117 w 136"/>
                <a:gd name="T31" fmla="*/ 2 h 60"/>
                <a:gd name="T32" fmla="*/ 112 w 136"/>
                <a:gd name="T33" fmla="*/ 1 h 60"/>
                <a:gd name="T34" fmla="*/ 106 w 136"/>
                <a:gd name="T35" fmla="*/ 0 h 60"/>
                <a:gd name="T36" fmla="*/ 30 w 136"/>
                <a:gd name="T37" fmla="*/ 0 h 60"/>
                <a:gd name="T38" fmla="*/ 25 w 136"/>
                <a:gd name="T39" fmla="*/ 1 h 60"/>
                <a:gd name="T40" fmla="*/ 19 w 136"/>
                <a:gd name="T41" fmla="*/ 2 h 60"/>
                <a:gd name="T42" fmla="*/ 14 w 136"/>
                <a:gd name="T43" fmla="*/ 6 h 60"/>
                <a:gd name="T44" fmla="*/ 9 w 136"/>
                <a:gd name="T45" fmla="*/ 9 h 60"/>
                <a:gd name="T46" fmla="*/ 6 w 136"/>
                <a:gd name="T47" fmla="*/ 13 h 60"/>
                <a:gd name="T48" fmla="*/ 2 w 136"/>
                <a:gd name="T49" fmla="*/ 18 h 60"/>
                <a:gd name="T50" fmla="*/ 1 w 136"/>
                <a:gd name="T51" fmla="*/ 24 h 60"/>
                <a:gd name="T52" fmla="*/ 0 w 136"/>
                <a:gd name="T53" fmla="*/ 30 h 60"/>
                <a:gd name="T54" fmla="*/ 1 w 136"/>
                <a:gd name="T55" fmla="*/ 36 h 60"/>
                <a:gd name="T56" fmla="*/ 2 w 136"/>
                <a:gd name="T57" fmla="*/ 42 h 60"/>
                <a:gd name="T58" fmla="*/ 6 w 136"/>
                <a:gd name="T59" fmla="*/ 47 h 60"/>
                <a:gd name="T60" fmla="*/ 9 w 136"/>
                <a:gd name="T61" fmla="*/ 52 h 60"/>
                <a:gd name="T62" fmla="*/ 14 w 136"/>
                <a:gd name="T63" fmla="*/ 55 h 60"/>
                <a:gd name="T64" fmla="*/ 19 w 136"/>
                <a:gd name="T65" fmla="*/ 57 h 60"/>
                <a:gd name="T66" fmla="*/ 25 w 136"/>
                <a:gd name="T67" fmla="*/ 60 h 60"/>
                <a:gd name="T68" fmla="*/ 30 w 136"/>
                <a:gd name="T6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60">
                  <a:moveTo>
                    <a:pt x="30" y="60"/>
                  </a:moveTo>
                  <a:lnTo>
                    <a:pt x="106" y="60"/>
                  </a:lnTo>
                  <a:lnTo>
                    <a:pt x="112" y="60"/>
                  </a:lnTo>
                  <a:lnTo>
                    <a:pt x="117" y="57"/>
                  </a:lnTo>
                  <a:lnTo>
                    <a:pt x="123" y="55"/>
                  </a:lnTo>
                  <a:lnTo>
                    <a:pt x="128" y="52"/>
                  </a:lnTo>
                  <a:lnTo>
                    <a:pt x="131" y="47"/>
                  </a:lnTo>
                  <a:lnTo>
                    <a:pt x="133" y="42"/>
                  </a:lnTo>
                  <a:lnTo>
                    <a:pt x="136" y="36"/>
                  </a:lnTo>
                  <a:lnTo>
                    <a:pt x="136" y="30"/>
                  </a:lnTo>
                  <a:lnTo>
                    <a:pt x="136" y="24"/>
                  </a:lnTo>
                  <a:lnTo>
                    <a:pt x="133" y="18"/>
                  </a:lnTo>
                  <a:lnTo>
                    <a:pt x="131" y="13"/>
                  </a:lnTo>
                  <a:lnTo>
                    <a:pt x="128" y="9"/>
                  </a:lnTo>
                  <a:lnTo>
                    <a:pt x="123" y="6"/>
                  </a:lnTo>
                  <a:lnTo>
                    <a:pt x="117" y="2"/>
                  </a:lnTo>
                  <a:lnTo>
                    <a:pt x="112" y="1"/>
                  </a:lnTo>
                  <a:lnTo>
                    <a:pt x="106" y="0"/>
                  </a:lnTo>
                  <a:lnTo>
                    <a:pt x="30" y="0"/>
                  </a:lnTo>
                  <a:lnTo>
                    <a:pt x="25" y="1"/>
                  </a:lnTo>
                  <a:lnTo>
                    <a:pt x="19" y="2"/>
                  </a:lnTo>
                  <a:lnTo>
                    <a:pt x="14" y="6"/>
                  </a:lnTo>
                  <a:lnTo>
                    <a:pt x="9" y="9"/>
                  </a:lnTo>
                  <a:lnTo>
                    <a:pt x="6" y="13"/>
                  </a:lnTo>
                  <a:lnTo>
                    <a:pt x="2" y="18"/>
                  </a:lnTo>
                  <a:lnTo>
                    <a:pt x="1" y="24"/>
                  </a:lnTo>
                  <a:lnTo>
                    <a:pt x="0" y="30"/>
                  </a:lnTo>
                  <a:lnTo>
                    <a:pt x="1" y="36"/>
                  </a:lnTo>
                  <a:lnTo>
                    <a:pt x="2" y="42"/>
                  </a:lnTo>
                  <a:lnTo>
                    <a:pt x="6" y="47"/>
                  </a:lnTo>
                  <a:lnTo>
                    <a:pt x="9" y="52"/>
                  </a:lnTo>
                  <a:lnTo>
                    <a:pt x="14" y="55"/>
                  </a:lnTo>
                  <a:lnTo>
                    <a:pt x="19"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4539">
              <a:extLst>
                <a:ext uri="{FF2B5EF4-FFF2-40B4-BE49-F238E27FC236}">
                  <a16:creationId xmlns:a16="http://schemas.microsoft.com/office/drawing/2014/main" id="{4B04A481-19DA-470C-AFB7-9DD535CAC7D1}"/>
                </a:ext>
              </a:extLst>
            </p:cNvPr>
            <p:cNvSpPr>
              <a:spLocks/>
            </p:cNvSpPr>
            <p:nvPr/>
          </p:nvSpPr>
          <p:spPr bwMode="auto">
            <a:xfrm>
              <a:off x="11110913" y="471488"/>
              <a:ext cx="42863" cy="19050"/>
            </a:xfrm>
            <a:custGeom>
              <a:avLst/>
              <a:gdLst>
                <a:gd name="T0" fmla="*/ 136 w 136"/>
                <a:gd name="T1" fmla="*/ 31 h 61"/>
                <a:gd name="T2" fmla="*/ 136 w 136"/>
                <a:gd name="T3" fmla="*/ 25 h 61"/>
                <a:gd name="T4" fmla="*/ 133 w 136"/>
                <a:gd name="T5" fmla="*/ 19 h 61"/>
                <a:gd name="T6" fmla="*/ 131 w 136"/>
                <a:gd name="T7" fmla="*/ 14 h 61"/>
                <a:gd name="T8" fmla="*/ 128 w 136"/>
                <a:gd name="T9" fmla="*/ 9 h 61"/>
                <a:gd name="T10" fmla="*/ 123 w 136"/>
                <a:gd name="T11" fmla="*/ 6 h 61"/>
                <a:gd name="T12" fmla="*/ 117 w 136"/>
                <a:gd name="T13" fmla="*/ 3 h 61"/>
                <a:gd name="T14" fmla="*/ 112 w 136"/>
                <a:gd name="T15" fmla="*/ 1 h 61"/>
                <a:gd name="T16" fmla="*/ 106 w 136"/>
                <a:gd name="T17" fmla="*/ 0 h 61"/>
                <a:gd name="T18" fmla="*/ 30 w 136"/>
                <a:gd name="T19" fmla="*/ 0 h 61"/>
                <a:gd name="T20" fmla="*/ 25 w 136"/>
                <a:gd name="T21" fmla="*/ 1 h 61"/>
                <a:gd name="T22" fmla="*/ 19 w 136"/>
                <a:gd name="T23" fmla="*/ 2 h 61"/>
                <a:gd name="T24" fmla="*/ 14 w 136"/>
                <a:gd name="T25" fmla="*/ 6 h 61"/>
                <a:gd name="T26" fmla="*/ 9 w 136"/>
                <a:gd name="T27" fmla="*/ 9 h 61"/>
                <a:gd name="T28" fmla="*/ 6 w 136"/>
                <a:gd name="T29" fmla="*/ 14 h 61"/>
                <a:gd name="T30" fmla="*/ 2 w 136"/>
                <a:gd name="T31" fmla="*/ 19 h 61"/>
                <a:gd name="T32" fmla="*/ 1 w 136"/>
                <a:gd name="T33" fmla="*/ 25 h 61"/>
                <a:gd name="T34" fmla="*/ 0 w 136"/>
                <a:gd name="T35" fmla="*/ 31 h 61"/>
                <a:gd name="T36" fmla="*/ 1 w 136"/>
                <a:gd name="T37" fmla="*/ 36 h 61"/>
                <a:gd name="T38" fmla="*/ 2 w 136"/>
                <a:gd name="T39" fmla="*/ 42 h 61"/>
                <a:gd name="T40" fmla="*/ 6 w 136"/>
                <a:gd name="T41" fmla="*/ 48 h 61"/>
                <a:gd name="T42" fmla="*/ 9 w 136"/>
                <a:gd name="T43" fmla="*/ 52 h 61"/>
                <a:gd name="T44" fmla="*/ 14 w 136"/>
                <a:gd name="T45" fmla="*/ 55 h 61"/>
                <a:gd name="T46" fmla="*/ 19 w 136"/>
                <a:gd name="T47" fmla="*/ 59 h 61"/>
                <a:gd name="T48" fmla="*/ 25 w 136"/>
                <a:gd name="T49" fmla="*/ 60 h 61"/>
                <a:gd name="T50" fmla="*/ 30 w 136"/>
                <a:gd name="T51" fmla="*/ 61 h 61"/>
                <a:gd name="T52" fmla="*/ 106 w 136"/>
                <a:gd name="T53" fmla="*/ 61 h 61"/>
                <a:gd name="T54" fmla="*/ 112 w 136"/>
                <a:gd name="T55" fmla="*/ 60 h 61"/>
                <a:gd name="T56" fmla="*/ 117 w 136"/>
                <a:gd name="T57" fmla="*/ 59 h 61"/>
                <a:gd name="T58" fmla="*/ 123 w 136"/>
                <a:gd name="T59" fmla="*/ 55 h 61"/>
                <a:gd name="T60" fmla="*/ 128 w 136"/>
                <a:gd name="T61" fmla="*/ 52 h 61"/>
                <a:gd name="T62" fmla="*/ 131 w 136"/>
                <a:gd name="T63" fmla="*/ 48 h 61"/>
                <a:gd name="T64" fmla="*/ 133 w 136"/>
                <a:gd name="T65" fmla="*/ 42 h 61"/>
                <a:gd name="T66" fmla="*/ 136 w 136"/>
                <a:gd name="T67" fmla="*/ 36 h 61"/>
                <a:gd name="T68" fmla="*/ 136 w 136"/>
                <a:gd name="T69" fmla="*/ 31 h 61"/>
                <a:gd name="T70" fmla="*/ 136 w 136"/>
                <a:gd name="T71"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61">
                  <a:moveTo>
                    <a:pt x="136" y="31"/>
                  </a:moveTo>
                  <a:lnTo>
                    <a:pt x="136" y="25"/>
                  </a:lnTo>
                  <a:lnTo>
                    <a:pt x="133" y="19"/>
                  </a:lnTo>
                  <a:lnTo>
                    <a:pt x="131" y="14"/>
                  </a:lnTo>
                  <a:lnTo>
                    <a:pt x="128" y="9"/>
                  </a:lnTo>
                  <a:lnTo>
                    <a:pt x="123" y="6"/>
                  </a:lnTo>
                  <a:lnTo>
                    <a:pt x="117" y="3"/>
                  </a:lnTo>
                  <a:lnTo>
                    <a:pt x="112" y="1"/>
                  </a:lnTo>
                  <a:lnTo>
                    <a:pt x="106" y="0"/>
                  </a:lnTo>
                  <a:lnTo>
                    <a:pt x="30" y="0"/>
                  </a:lnTo>
                  <a:lnTo>
                    <a:pt x="25" y="1"/>
                  </a:lnTo>
                  <a:lnTo>
                    <a:pt x="19" y="2"/>
                  </a:lnTo>
                  <a:lnTo>
                    <a:pt x="14" y="6"/>
                  </a:lnTo>
                  <a:lnTo>
                    <a:pt x="9" y="9"/>
                  </a:lnTo>
                  <a:lnTo>
                    <a:pt x="6" y="14"/>
                  </a:lnTo>
                  <a:lnTo>
                    <a:pt x="2" y="19"/>
                  </a:lnTo>
                  <a:lnTo>
                    <a:pt x="1" y="25"/>
                  </a:lnTo>
                  <a:lnTo>
                    <a:pt x="0" y="31"/>
                  </a:lnTo>
                  <a:lnTo>
                    <a:pt x="1" y="36"/>
                  </a:lnTo>
                  <a:lnTo>
                    <a:pt x="2" y="42"/>
                  </a:lnTo>
                  <a:lnTo>
                    <a:pt x="6" y="48"/>
                  </a:lnTo>
                  <a:lnTo>
                    <a:pt x="9" y="52"/>
                  </a:lnTo>
                  <a:lnTo>
                    <a:pt x="14" y="55"/>
                  </a:lnTo>
                  <a:lnTo>
                    <a:pt x="19" y="59"/>
                  </a:lnTo>
                  <a:lnTo>
                    <a:pt x="25" y="60"/>
                  </a:lnTo>
                  <a:lnTo>
                    <a:pt x="30" y="61"/>
                  </a:lnTo>
                  <a:lnTo>
                    <a:pt x="106" y="61"/>
                  </a:lnTo>
                  <a:lnTo>
                    <a:pt x="112" y="60"/>
                  </a:lnTo>
                  <a:lnTo>
                    <a:pt x="117" y="59"/>
                  </a:lnTo>
                  <a:lnTo>
                    <a:pt x="123" y="55"/>
                  </a:lnTo>
                  <a:lnTo>
                    <a:pt x="128" y="52"/>
                  </a:lnTo>
                  <a:lnTo>
                    <a:pt x="131" y="48"/>
                  </a:lnTo>
                  <a:lnTo>
                    <a:pt x="133" y="42"/>
                  </a:lnTo>
                  <a:lnTo>
                    <a:pt x="136" y="36"/>
                  </a:lnTo>
                  <a:lnTo>
                    <a:pt x="136" y="31"/>
                  </a:lnTo>
                  <a:lnTo>
                    <a:pt x="136"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4540">
              <a:extLst>
                <a:ext uri="{FF2B5EF4-FFF2-40B4-BE49-F238E27FC236}">
                  <a16:creationId xmlns:a16="http://schemas.microsoft.com/office/drawing/2014/main" id="{C44C8016-5007-4A0E-8E7F-C3AD5BEA4B38}"/>
                </a:ext>
              </a:extLst>
            </p:cNvPr>
            <p:cNvSpPr>
              <a:spLocks/>
            </p:cNvSpPr>
            <p:nvPr/>
          </p:nvSpPr>
          <p:spPr bwMode="auto">
            <a:xfrm>
              <a:off x="11172825" y="376238"/>
              <a:ext cx="42863" cy="19050"/>
            </a:xfrm>
            <a:custGeom>
              <a:avLst/>
              <a:gdLst>
                <a:gd name="T0" fmla="*/ 29 w 135"/>
                <a:gd name="T1" fmla="*/ 60 h 60"/>
                <a:gd name="T2" fmla="*/ 105 w 135"/>
                <a:gd name="T3" fmla="*/ 60 h 60"/>
                <a:gd name="T4" fmla="*/ 110 w 135"/>
                <a:gd name="T5" fmla="*/ 58 h 60"/>
                <a:gd name="T6" fmla="*/ 116 w 135"/>
                <a:gd name="T7" fmla="*/ 57 h 60"/>
                <a:gd name="T8" fmla="*/ 121 w 135"/>
                <a:gd name="T9" fmla="*/ 54 h 60"/>
                <a:gd name="T10" fmla="*/ 126 w 135"/>
                <a:gd name="T11" fmla="*/ 50 h 60"/>
                <a:gd name="T12" fmla="*/ 129 w 135"/>
                <a:gd name="T13" fmla="*/ 46 h 60"/>
                <a:gd name="T14" fmla="*/ 133 w 135"/>
                <a:gd name="T15" fmla="*/ 41 h 60"/>
                <a:gd name="T16" fmla="*/ 134 w 135"/>
                <a:gd name="T17" fmla="*/ 36 h 60"/>
                <a:gd name="T18" fmla="*/ 135 w 135"/>
                <a:gd name="T19" fmla="*/ 29 h 60"/>
                <a:gd name="T20" fmla="*/ 134 w 135"/>
                <a:gd name="T21" fmla="*/ 23 h 60"/>
                <a:gd name="T22" fmla="*/ 133 w 135"/>
                <a:gd name="T23" fmla="*/ 18 h 60"/>
                <a:gd name="T24" fmla="*/ 129 w 135"/>
                <a:gd name="T25" fmla="*/ 12 h 60"/>
                <a:gd name="T26" fmla="*/ 126 w 135"/>
                <a:gd name="T27" fmla="*/ 9 h 60"/>
                <a:gd name="T28" fmla="*/ 121 w 135"/>
                <a:gd name="T29" fmla="*/ 4 h 60"/>
                <a:gd name="T30" fmla="*/ 116 w 135"/>
                <a:gd name="T31" fmla="*/ 2 h 60"/>
                <a:gd name="T32" fmla="*/ 110 w 135"/>
                <a:gd name="T33" fmla="*/ 0 h 60"/>
                <a:gd name="T34" fmla="*/ 105 w 135"/>
                <a:gd name="T35" fmla="*/ 0 h 60"/>
                <a:gd name="T36" fmla="*/ 29 w 135"/>
                <a:gd name="T37" fmla="*/ 0 h 60"/>
                <a:gd name="T38" fmla="*/ 23 w 135"/>
                <a:gd name="T39" fmla="*/ 0 h 60"/>
                <a:gd name="T40" fmla="*/ 18 w 135"/>
                <a:gd name="T41" fmla="*/ 2 h 60"/>
                <a:gd name="T42" fmla="*/ 12 w 135"/>
                <a:gd name="T43" fmla="*/ 4 h 60"/>
                <a:gd name="T44" fmla="*/ 9 w 135"/>
                <a:gd name="T45" fmla="*/ 9 h 60"/>
                <a:gd name="T46" fmla="*/ 4 w 135"/>
                <a:gd name="T47" fmla="*/ 12 h 60"/>
                <a:gd name="T48" fmla="*/ 2 w 135"/>
                <a:gd name="T49" fmla="*/ 18 h 60"/>
                <a:gd name="T50" fmla="*/ 0 w 135"/>
                <a:gd name="T51" fmla="*/ 23 h 60"/>
                <a:gd name="T52" fmla="*/ 0 w 135"/>
                <a:gd name="T53" fmla="*/ 29 h 60"/>
                <a:gd name="T54" fmla="*/ 0 w 135"/>
                <a:gd name="T55" fmla="*/ 36 h 60"/>
                <a:gd name="T56" fmla="*/ 2 w 135"/>
                <a:gd name="T57" fmla="*/ 41 h 60"/>
                <a:gd name="T58" fmla="*/ 4 w 135"/>
                <a:gd name="T59" fmla="*/ 46 h 60"/>
                <a:gd name="T60" fmla="*/ 9 w 135"/>
                <a:gd name="T61" fmla="*/ 50 h 60"/>
                <a:gd name="T62" fmla="*/ 12 w 135"/>
                <a:gd name="T63" fmla="*/ 55 h 60"/>
                <a:gd name="T64" fmla="*/ 18 w 135"/>
                <a:gd name="T65" fmla="*/ 57 h 60"/>
                <a:gd name="T66" fmla="*/ 23 w 135"/>
                <a:gd name="T67" fmla="*/ 60 h 60"/>
                <a:gd name="T68" fmla="*/ 29 w 135"/>
                <a:gd name="T69" fmla="*/ 60 h 60"/>
                <a:gd name="T70" fmla="*/ 29 w 135"/>
                <a:gd name="T7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60">
                  <a:moveTo>
                    <a:pt x="29" y="60"/>
                  </a:moveTo>
                  <a:lnTo>
                    <a:pt x="105" y="60"/>
                  </a:lnTo>
                  <a:lnTo>
                    <a:pt x="110" y="58"/>
                  </a:lnTo>
                  <a:lnTo>
                    <a:pt x="116" y="57"/>
                  </a:lnTo>
                  <a:lnTo>
                    <a:pt x="121" y="54"/>
                  </a:lnTo>
                  <a:lnTo>
                    <a:pt x="126" y="50"/>
                  </a:lnTo>
                  <a:lnTo>
                    <a:pt x="129" y="46"/>
                  </a:lnTo>
                  <a:lnTo>
                    <a:pt x="133" y="41"/>
                  </a:lnTo>
                  <a:lnTo>
                    <a:pt x="134" y="36"/>
                  </a:lnTo>
                  <a:lnTo>
                    <a:pt x="135" y="29"/>
                  </a:lnTo>
                  <a:lnTo>
                    <a:pt x="134" y="23"/>
                  </a:lnTo>
                  <a:lnTo>
                    <a:pt x="133" y="18"/>
                  </a:lnTo>
                  <a:lnTo>
                    <a:pt x="129" y="12"/>
                  </a:lnTo>
                  <a:lnTo>
                    <a:pt x="126" y="9"/>
                  </a:lnTo>
                  <a:lnTo>
                    <a:pt x="121" y="4"/>
                  </a:lnTo>
                  <a:lnTo>
                    <a:pt x="116" y="2"/>
                  </a:lnTo>
                  <a:lnTo>
                    <a:pt x="110" y="0"/>
                  </a:lnTo>
                  <a:lnTo>
                    <a:pt x="105" y="0"/>
                  </a:lnTo>
                  <a:lnTo>
                    <a:pt x="29" y="0"/>
                  </a:lnTo>
                  <a:lnTo>
                    <a:pt x="23" y="0"/>
                  </a:lnTo>
                  <a:lnTo>
                    <a:pt x="18" y="2"/>
                  </a:lnTo>
                  <a:lnTo>
                    <a:pt x="12" y="4"/>
                  </a:lnTo>
                  <a:lnTo>
                    <a:pt x="9" y="9"/>
                  </a:lnTo>
                  <a:lnTo>
                    <a:pt x="4" y="12"/>
                  </a:lnTo>
                  <a:lnTo>
                    <a:pt x="2" y="18"/>
                  </a:lnTo>
                  <a:lnTo>
                    <a:pt x="0" y="23"/>
                  </a:lnTo>
                  <a:lnTo>
                    <a:pt x="0" y="29"/>
                  </a:lnTo>
                  <a:lnTo>
                    <a:pt x="0" y="36"/>
                  </a:lnTo>
                  <a:lnTo>
                    <a:pt x="2" y="41"/>
                  </a:lnTo>
                  <a:lnTo>
                    <a:pt x="4" y="46"/>
                  </a:lnTo>
                  <a:lnTo>
                    <a:pt x="9" y="50"/>
                  </a:lnTo>
                  <a:lnTo>
                    <a:pt x="12" y="55"/>
                  </a:lnTo>
                  <a:lnTo>
                    <a:pt x="18" y="57"/>
                  </a:lnTo>
                  <a:lnTo>
                    <a:pt x="23" y="60"/>
                  </a:lnTo>
                  <a:lnTo>
                    <a:pt x="29" y="60"/>
                  </a:lnTo>
                  <a:lnTo>
                    <a:pt x="29"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2" name="Group 131">
            <a:extLst>
              <a:ext uri="{FF2B5EF4-FFF2-40B4-BE49-F238E27FC236}">
                <a16:creationId xmlns:a16="http://schemas.microsoft.com/office/drawing/2014/main" id="{C3DCA3B3-E957-491B-9F68-0203D351A0DA}"/>
              </a:ext>
            </a:extLst>
          </p:cNvPr>
          <p:cNvGrpSpPr/>
          <p:nvPr/>
        </p:nvGrpSpPr>
        <p:grpSpPr>
          <a:xfrm>
            <a:off x="6913801" y="3676652"/>
            <a:ext cx="163412" cy="150630"/>
            <a:chOff x="4313201" y="1920875"/>
            <a:chExt cx="284163" cy="261938"/>
          </a:xfrm>
          <a:solidFill>
            <a:schemeClr val="bg1"/>
          </a:solidFill>
        </p:grpSpPr>
        <p:sp>
          <p:nvSpPr>
            <p:cNvPr id="133" name="Freeform 3131">
              <a:extLst>
                <a:ext uri="{FF2B5EF4-FFF2-40B4-BE49-F238E27FC236}">
                  <a16:creationId xmlns:a16="http://schemas.microsoft.com/office/drawing/2014/main" id="{DC9DF0E1-B4E1-4DE3-B9CB-250FCA3BAAF7}"/>
                </a:ext>
              </a:extLst>
            </p:cNvPr>
            <p:cNvSpPr>
              <a:spLocks/>
            </p:cNvSpPr>
            <p:nvPr/>
          </p:nvSpPr>
          <p:spPr bwMode="auto">
            <a:xfrm>
              <a:off x="4313201" y="1920875"/>
              <a:ext cx="236538" cy="200025"/>
            </a:xfrm>
            <a:custGeom>
              <a:avLst/>
              <a:gdLst>
                <a:gd name="T0" fmla="*/ 599 w 599"/>
                <a:gd name="T1" fmla="*/ 12 h 503"/>
                <a:gd name="T2" fmla="*/ 599 w 599"/>
                <a:gd name="T3" fmla="*/ 7 h 503"/>
                <a:gd name="T4" fmla="*/ 595 w 599"/>
                <a:gd name="T5" fmla="*/ 3 h 503"/>
                <a:gd name="T6" fmla="*/ 592 w 599"/>
                <a:gd name="T7" fmla="*/ 1 h 503"/>
                <a:gd name="T8" fmla="*/ 587 w 599"/>
                <a:gd name="T9" fmla="*/ 0 h 503"/>
                <a:gd name="T10" fmla="*/ 12 w 599"/>
                <a:gd name="T11" fmla="*/ 0 h 503"/>
                <a:gd name="T12" fmla="*/ 8 w 599"/>
                <a:gd name="T13" fmla="*/ 1 h 503"/>
                <a:gd name="T14" fmla="*/ 4 w 599"/>
                <a:gd name="T15" fmla="*/ 3 h 503"/>
                <a:gd name="T16" fmla="*/ 2 w 599"/>
                <a:gd name="T17" fmla="*/ 7 h 503"/>
                <a:gd name="T18" fmla="*/ 0 w 599"/>
                <a:gd name="T19" fmla="*/ 12 h 503"/>
                <a:gd name="T20" fmla="*/ 0 w 599"/>
                <a:gd name="T21" fmla="*/ 371 h 503"/>
                <a:gd name="T22" fmla="*/ 2 w 599"/>
                <a:gd name="T23" fmla="*/ 376 h 503"/>
                <a:gd name="T24" fmla="*/ 4 w 599"/>
                <a:gd name="T25" fmla="*/ 379 h 503"/>
                <a:gd name="T26" fmla="*/ 8 w 599"/>
                <a:gd name="T27" fmla="*/ 382 h 503"/>
                <a:gd name="T28" fmla="*/ 12 w 599"/>
                <a:gd name="T29" fmla="*/ 383 h 503"/>
                <a:gd name="T30" fmla="*/ 96 w 599"/>
                <a:gd name="T31" fmla="*/ 383 h 503"/>
                <a:gd name="T32" fmla="*/ 96 w 599"/>
                <a:gd name="T33" fmla="*/ 490 h 503"/>
                <a:gd name="T34" fmla="*/ 97 w 599"/>
                <a:gd name="T35" fmla="*/ 493 h 503"/>
                <a:gd name="T36" fmla="*/ 98 w 599"/>
                <a:gd name="T37" fmla="*/ 497 h 503"/>
                <a:gd name="T38" fmla="*/ 100 w 599"/>
                <a:gd name="T39" fmla="*/ 499 h 503"/>
                <a:gd name="T40" fmla="*/ 104 w 599"/>
                <a:gd name="T41" fmla="*/ 502 h 503"/>
                <a:gd name="T42" fmla="*/ 106 w 599"/>
                <a:gd name="T43" fmla="*/ 502 h 503"/>
                <a:gd name="T44" fmla="*/ 109 w 599"/>
                <a:gd name="T45" fmla="*/ 503 h 503"/>
                <a:gd name="T46" fmla="*/ 112 w 599"/>
                <a:gd name="T47" fmla="*/ 502 h 503"/>
                <a:gd name="T48" fmla="*/ 117 w 599"/>
                <a:gd name="T49" fmla="*/ 499 h 503"/>
                <a:gd name="T50" fmla="*/ 232 w 599"/>
                <a:gd name="T51" fmla="*/ 383 h 503"/>
                <a:gd name="T52" fmla="*/ 288 w 599"/>
                <a:gd name="T53" fmla="*/ 383 h 503"/>
                <a:gd name="T54" fmla="*/ 288 w 599"/>
                <a:gd name="T55" fmla="*/ 251 h 503"/>
                <a:gd name="T56" fmla="*/ 288 w 599"/>
                <a:gd name="T57" fmla="*/ 246 h 503"/>
                <a:gd name="T58" fmla="*/ 291 w 599"/>
                <a:gd name="T59" fmla="*/ 242 h 503"/>
                <a:gd name="T60" fmla="*/ 295 w 599"/>
                <a:gd name="T61" fmla="*/ 240 h 503"/>
                <a:gd name="T62" fmla="*/ 300 w 599"/>
                <a:gd name="T63" fmla="*/ 239 h 503"/>
                <a:gd name="T64" fmla="*/ 599 w 599"/>
                <a:gd name="T65" fmla="*/ 239 h 503"/>
                <a:gd name="T66" fmla="*/ 599 w 599"/>
                <a:gd name="T67" fmla="*/ 12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9" h="503">
                  <a:moveTo>
                    <a:pt x="599" y="12"/>
                  </a:moveTo>
                  <a:lnTo>
                    <a:pt x="599" y="7"/>
                  </a:lnTo>
                  <a:lnTo>
                    <a:pt x="595" y="3"/>
                  </a:lnTo>
                  <a:lnTo>
                    <a:pt x="592" y="1"/>
                  </a:lnTo>
                  <a:lnTo>
                    <a:pt x="587" y="0"/>
                  </a:lnTo>
                  <a:lnTo>
                    <a:pt x="12" y="0"/>
                  </a:lnTo>
                  <a:lnTo>
                    <a:pt x="8" y="1"/>
                  </a:lnTo>
                  <a:lnTo>
                    <a:pt x="4" y="3"/>
                  </a:lnTo>
                  <a:lnTo>
                    <a:pt x="2" y="7"/>
                  </a:lnTo>
                  <a:lnTo>
                    <a:pt x="0" y="12"/>
                  </a:lnTo>
                  <a:lnTo>
                    <a:pt x="0" y="371"/>
                  </a:lnTo>
                  <a:lnTo>
                    <a:pt x="2" y="376"/>
                  </a:lnTo>
                  <a:lnTo>
                    <a:pt x="4" y="379"/>
                  </a:lnTo>
                  <a:lnTo>
                    <a:pt x="8" y="382"/>
                  </a:lnTo>
                  <a:lnTo>
                    <a:pt x="12" y="383"/>
                  </a:lnTo>
                  <a:lnTo>
                    <a:pt x="96" y="383"/>
                  </a:lnTo>
                  <a:lnTo>
                    <a:pt x="96" y="490"/>
                  </a:lnTo>
                  <a:lnTo>
                    <a:pt x="97" y="493"/>
                  </a:lnTo>
                  <a:lnTo>
                    <a:pt x="98" y="497"/>
                  </a:lnTo>
                  <a:lnTo>
                    <a:pt x="100" y="499"/>
                  </a:lnTo>
                  <a:lnTo>
                    <a:pt x="104" y="502"/>
                  </a:lnTo>
                  <a:lnTo>
                    <a:pt x="106" y="502"/>
                  </a:lnTo>
                  <a:lnTo>
                    <a:pt x="109" y="503"/>
                  </a:lnTo>
                  <a:lnTo>
                    <a:pt x="112" y="502"/>
                  </a:lnTo>
                  <a:lnTo>
                    <a:pt x="117" y="499"/>
                  </a:lnTo>
                  <a:lnTo>
                    <a:pt x="232" y="383"/>
                  </a:lnTo>
                  <a:lnTo>
                    <a:pt x="288" y="383"/>
                  </a:lnTo>
                  <a:lnTo>
                    <a:pt x="288" y="251"/>
                  </a:lnTo>
                  <a:lnTo>
                    <a:pt x="288" y="246"/>
                  </a:lnTo>
                  <a:lnTo>
                    <a:pt x="291" y="242"/>
                  </a:lnTo>
                  <a:lnTo>
                    <a:pt x="295" y="240"/>
                  </a:lnTo>
                  <a:lnTo>
                    <a:pt x="300" y="239"/>
                  </a:lnTo>
                  <a:lnTo>
                    <a:pt x="599" y="239"/>
                  </a:lnTo>
                  <a:lnTo>
                    <a:pt x="59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3132">
              <a:extLst>
                <a:ext uri="{FF2B5EF4-FFF2-40B4-BE49-F238E27FC236}">
                  <a16:creationId xmlns:a16="http://schemas.microsoft.com/office/drawing/2014/main" id="{D29C46A3-369B-4127-B842-DD7A94174748}"/>
                </a:ext>
              </a:extLst>
            </p:cNvPr>
            <p:cNvSpPr>
              <a:spLocks/>
            </p:cNvSpPr>
            <p:nvPr/>
          </p:nvSpPr>
          <p:spPr bwMode="auto">
            <a:xfrm>
              <a:off x="4437026" y="2025650"/>
              <a:ext cx="160338" cy="157163"/>
            </a:xfrm>
            <a:custGeom>
              <a:avLst/>
              <a:gdLst>
                <a:gd name="T0" fmla="*/ 395 w 407"/>
                <a:gd name="T1" fmla="*/ 0 h 394"/>
                <a:gd name="T2" fmla="*/ 12 w 407"/>
                <a:gd name="T3" fmla="*/ 0 h 394"/>
                <a:gd name="T4" fmla="*/ 0 w 407"/>
                <a:gd name="T5" fmla="*/ 0 h 394"/>
                <a:gd name="T6" fmla="*/ 0 w 407"/>
                <a:gd name="T7" fmla="*/ 11 h 394"/>
                <a:gd name="T8" fmla="*/ 0 w 407"/>
                <a:gd name="T9" fmla="*/ 252 h 394"/>
                <a:gd name="T10" fmla="*/ 0 w 407"/>
                <a:gd name="T11" fmla="*/ 255 h 394"/>
                <a:gd name="T12" fmla="*/ 4 w 407"/>
                <a:gd name="T13" fmla="*/ 260 h 394"/>
                <a:gd name="T14" fmla="*/ 7 w 407"/>
                <a:gd name="T15" fmla="*/ 262 h 394"/>
                <a:gd name="T16" fmla="*/ 12 w 407"/>
                <a:gd name="T17" fmla="*/ 264 h 394"/>
                <a:gd name="T18" fmla="*/ 193 w 407"/>
                <a:gd name="T19" fmla="*/ 264 h 394"/>
                <a:gd name="T20" fmla="*/ 198 w 407"/>
                <a:gd name="T21" fmla="*/ 264 h 394"/>
                <a:gd name="T22" fmla="*/ 314 w 407"/>
                <a:gd name="T23" fmla="*/ 391 h 394"/>
                <a:gd name="T24" fmla="*/ 319 w 407"/>
                <a:gd name="T25" fmla="*/ 394 h 394"/>
                <a:gd name="T26" fmla="*/ 324 w 407"/>
                <a:gd name="T27" fmla="*/ 394 h 394"/>
                <a:gd name="T28" fmla="*/ 325 w 407"/>
                <a:gd name="T29" fmla="*/ 394 h 394"/>
                <a:gd name="T30" fmla="*/ 327 w 407"/>
                <a:gd name="T31" fmla="*/ 394 h 394"/>
                <a:gd name="T32" fmla="*/ 331 w 407"/>
                <a:gd name="T33" fmla="*/ 392 h 394"/>
                <a:gd name="T34" fmla="*/ 333 w 407"/>
                <a:gd name="T35" fmla="*/ 390 h 394"/>
                <a:gd name="T36" fmla="*/ 334 w 407"/>
                <a:gd name="T37" fmla="*/ 386 h 394"/>
                <a:gd name="T38" fmla="*/ 336 w 407"/>
                <a:gd name="T39" fmla="*/ 383 h 394"/>
                <a:gd name="T40" fmla="*/ 336 w 407"/>
                <a:gd name="T41" fmla="*/ 276 h 394"/>
                <a:gd name="T42" fmla="*/ 336 w 407"/>
                <a:gd name="T43" fmla="*/ 264 h 394"/>
                <a:gd name="T44" fmla="*/ 347 w 407"/>
                <a:gd name="T45" fmla="*/ 264 h 394"/>
                <a:gd name="T46" fmla="*/ 395 w 407"/>
                <a:gd name="T47" fmla="*/ 264 h 394"/>
                <a:gd name="T48" fmla="*/ 400 w 407"/>
                <a:gd name="T49" fmla="*/ 262 h 394"/>
                <a:gd name="T50" fmla="*/ 403 w 407"/>
                <a:gd name="T51" fmla="*/ 260 h 394"/>
                <a:gd name="T52" fmla="*/ 406 w 407"/>
                <a:gd name="T53" fmla="*/ 257 h 394"/>
                <a:gd name="T54" fmla="*/ 407 w 407"/>
                <a:gd name="T55" fmla="*/ 252 h 394"/>
                <a:gd name="T56" fmla="*/ 407 w 407"/>
                <a:gd name="T57" fmla="*/ 11 h 394"/>
                <a:gd name="T58" fmla="*/ 406 w 407"/>
                <a:gd name="T59" fmla="*/ 7 h 394"/>
                <a:gd name="T60" fmla="*/ 403 w 407"/>
                <a:gd name="T61" fmla="*/ 3 h 394"/>
                <a:gd name="T62" fmla="*/ 400 w 407"/>
                <a:gd name="T63" fmla="*/ 1 h 394"/>
                <a:gd name="T64" fmla="*/ 395 w 407"/>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7" h="394">
                  <a:moveTo>
                    <a:pt x="395" y="0"/>
                  </a:moveTo>
                  <a:lnTo>
                    <a:pt x="12" y="0"/>
                  </a:lnTo>
                  <a:lnTo>
                    <a:pt x="0" y="0"/>
                  </a:lnTo>
                  <a:lnTo>
                    <a:pt x="0" y="11"/>
                  </a:lnTo>
                  <a:lnTo>
                    <a:pt x="0" y="252"/>
                  </a:lnTo>
                  <a:lnTo>
                    <a:pt x="0" y="255"/>
                  </a:lnTo>
                  <a:lnTo>
                    <a:pt x="4" y="260"/>
                  </a:lnTo>
                  <a:lnTo>
                    <a:pt x="7" y="262"/>
                  </a:lnTo>
                  <a:lnTo>
                    <a:pt x="12" y="264"/>
                  </a:lnTo>
                  <a:lnTo>
                    <a:pt x="193" y="264"/>
                  </a:lnTo>
                  <a:lnTo>
                    <a:pt x="198" y="264"/>
                  </a:lnTo>
                  <a:lnTo>
                    <a:pt x="314" y="391"/>
                  </a:lnTo>
                  <a:lnTo>
                    <a:pt x="319" y="394"/>
                  </a:lnTo>
                  <a:lnTo>
                    <a:pt x="324" y="394"/>
                  </a:lnTo>
                  <a:lnTo>
                    <a:pt x="325" y="394"/>
                  </a:lnTo>
                  <a:lnTo>
                    <a:pt x="327" y="394"/>
                  </a:lnTo>
                  <a:lnTo>
                    <a:pt x="331" y="392"/>
                  </a:lnTo>
                  <a:lnTo>
                    <a:pt x="333" y="390"/>
                  </a:lnTo>
                  <a:lnTo>
                    <a:pt x="334" y="386"/>
                  </a:lnTo>
                  <a:lnTo>
                    <a:pt x="336" y="383"/>
                  </a:lnTo>
                  <a:lnTo>
                    <a:pt x="336" y="276"/>
                  </a:lnTo>
                  <a:lnTo>
                    <a:pt x="336" y="264"/>
                  </a:lnTo>
                  <a:lnTo>
                    <a:pt x="347" y="264"/>
                  </a:lnTo>
                  <a:lnTo>
                    <a:pt x="395" y="264"/>
                  </a:lnTo>
                  <a:lnTo>
                    <a:pt x="400" y="262"/>
                  </a:lnTo>
                  <a:lnTo>
                    <a:pt x="403" y="260"/>
                  </a:lnTo>
                  <a:lnTo>
                    <a:pt x="406" y="257"/>
                  </a:lnTo>
                  <a:lnTo>
                    <a:pt x="407" y="252"/>
                  </a:lnTo>
                  <a:lnTo>
                    <a:pt x="407" y="11"/>
                  </a:lnTo>
                  <a:lnTo>
                    <a:pt x="406" y="7"/>
                  </a:lnTo>
                  <a:lnTo>
                    <a:pt x="403" y="3"/>
                  </a:lnTo>
                  <a:lnTo>
                    <a:pt x="400" y="1"/>
                  </a:lnTo>
                  <a:lnTo>
                    <a:pt x="3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5" name="Group 134">
            <a:extLst>
              <a:ext uri="{FF2B5EF4-FFF2-40B4-BE49-F238E27FC236}">
                <a16:creationId xmlns:a16="http://schemas.microsoft.com/office/drawing/2014/main" id="{BFA4C1B6-247B-49FC-BE42-2645999B49AD}"/>
              </a:ext>
            </a:extLst>
          </p:cNvPr>
          <p:cNvGrpSpPr/>
          <p:nvPr/>
        </p:nvGrpSpPr>
        <p:grpSpPr>
          <a:xfrm>
            <a:off x="8800681" y="3676393"/>
            <a:ext cx="174250" cy="151146"/>
            <a:chOff x="2598738" y="2530475"/>
            <a:chExt cx="287338" cy="249238"/>
          </a:xfrm>
          <a:solidFill>
            <a:schemeClr val="bg1"/>
          </a:solidFill>
        </p:grpSpPr>
        <p:sp>
          <p:nvSpPr>
            <p:cNvPr id="136" name="Freeform 527">
              <a:extLst>
                <a:ext uri="{FF2B5EF4-FFF2-40B4-BE49-F238E27FC236}">
                  <a16:creationId xmlns:a16="http://schemas.microsoft.com/office/drawing/2014/main" id="{8B30F33F-F069-49F6-8F5F-5E451C8FFAFC}"/>
                </a:ext>
              </a:extLst>
            </p:cNvPr>
            <p:cNvSpPr>
              <a:spLocks/>
            </p:cNvSpPr>
            <p:nvPr/>
          </p:nvSpPr>
          <p:spPr bwMode="auto">
            <a:xfrm>
              <a:off x="2655888" y="2625725"/>
              <a:ext cx="123825" cy="134938"/>
            </a:xfrm>
            <a:custGeom>
              <a:avLst/>
              <a:gdLst>
                <a:gd name="T0" fmla="*/ 187 w 391"/>
                <a:gd name="T1" fmla="*/ 0 h 421"/>
                <a:gd name="T2" fmla="*/ 172 w 391"/>
                <a:gd name="T3" fmla="*/ 19 h 421"/>
                <a:gd name="T4" fmla="*/ 155 w 391"/>
                <a:gd name="T5" fmla="*/ 36 h 421"/>
                <a:gd name="T6" fmla="*/ 135 w 391"/>
                <a:gd name="T7" fmla="*/ 52 h 421"/>
                <a:gd name="T8" fmla="*/ 113 w 391"/>
                <a:gd name="T9" fmla="*/ 65 h 421"/>
                <a:gd name="T10" fmla="*/ 91 w 391"/>
                <a:gd name="T11" fmla="*/ 76 h 421"/>
                <a:gd name="T12" fmla="*/ 67 w 391"/>
                <a:gd name="T13" fmla="*/ 83 h 421"/>
                <a:gd name="T14" fmla="*/ 41 w 391"/>
                <a:gd name="T15" fmla="*/ 89 h 421"/>
                <a:gd name="T16" fmla="*/ 15 w 391"/>
                <a:gd name="T17" fmla="*/ 90 h 421"/>
                <a:gd name="T18" fmla="*/ 0 w 391"/>
                <a:gd name="T19" fmla="*/ 89 h 421"/>
                <a:gd name="T20" fmla="*/ 1 w 391"/>
                <a:gd name="T21" fmla="*/ 410 h 421"/>
                <a:gd name="T22" fmla="*/ 3 w 391"/>
                <a:gd name="T23" fmla="*/ 415 h 421"/>
                <a:gd name="T24" fmla="*/ 6 w 391"/>
                <a:gd name="T25" fmla="*/ 418 h 421"/>
                <a:gd name="T26" fmla="*/ 11 w 391"/>
                <a:gd name="T27" fmla="*/ 421 h 421"/>
                <a:gd name="T28" fmla="*/ 77 w 391"/>
                <a:gd name="T29" fmla="*/ 421 h 421"/>
                <a:gd name="T30" fmla="*/ 75 w 391"/>
                <a:gd name="T31" fmla="*/ 406 h 421"/>
                <a:gd name="T32" fmla="*/ 77 w 391"/>
                <a:gd name="T33" fmla="*/ 385 h 421"/>
                <a:gd name="T34" fmla="*/ 83 w 391"/>
                <a:gd name="T35" fmla="*/ 366 h 421"/>
                <a:gd name="T36" fmla="*/ 93 w 391"/>
                <a:gd name="T37" fmla="*/ 347 h 421"/>
                <a:gd name="T38" fmla="*/ 106 w 391"/>
                <a:gd name="T39" fmla="*/ 331 h 421"/>
                <a:gd name="T40" fmla="*/ 122 w 391"/>
                <a:gd name="T41" fmla="*/ 318 h 421"/>
                <a:gd name="T42" fmla="*/ 139 w 391"/>
                <a:gd name="T43" fmla="*/ 309 h 421"/>
                <a:gd name="T44" fmla="*/ 159 w 391"/>
                <a:gd name="T45" fmla="*/ 303 h 421"/>
                <a:gd name="T46" fmla="*/ 181 w 391"/>
                <a:gd name="T47" fmla="*/ 301 h 421"/>
                <a:gd name="T48" fmla="*/ 201 w 391"/>
                <a:gd name="T49" fmla="*/ 303 h 421"/>
                <a:gd name="T50" fmla="*/ 222 w 391"/>
                <a:gd name="T51" fmla="*/ 309 h 421"/>
                <a:gd name="T52" fmla="*/ 240 w 391"/>
                <a:gd name="T53" fmla="*/ 318 h 421"/>
                <a:gd name="T54" fmla="*/ 255 w 391"/>
                <a:gd name="T55" fmla="*/ 331 h 421"/>
                <a:gd name="T56" fmla="*/ 268 w 391"/>
                <a:gd name="T57" fmla="*/ 347 h 421"/>
                <a:gd name="T58" fmla="*/ 277 w 391"/>
                <a:gd name="T59" fmla="*/ 366 h 421"/>
                <a:gd name="T60" fmla="*/ 284 w 391"/>
                <a:gd name="T61" fmla="*/ 385 h 421"/>
                <a:gd name="T62" fmla="*/ 286 w 391"/>
                <a:gd name="T63" fmla="*/ 406 h 421"/>
                <a:gd name="T64" fmla="*/ 285 w 391"/>
                <a:gd name="T65" fmla="*/ 421 h 421"/>
                <a:gd name="T66" fmla="*/ 379 w 391"/>
                <a:gd name="T67" fmla="*/ 420 h 421"/>
                <a:gd name="T68" fmla="*/ 385 w 391"/>
                <a:gd name="T69" fmla="*/ 418 h 421"/>
                <a:gd name="T70" fmla="*/ 389 w 391"/>
                <a:gd name="T71" fmla="*/ 415 h 421"/>
                <a:gd name="T72" fmla="*/ 391 w 391"/>
                <a:gd name="T73" fmla="*/ 410 h 421"/>
                <a:gd name="T74" fmla="*/ 391 w 391"/>
                <a:gd name="T75" fmla="*/ 15 h 421"/>
                <a:gd name="T76" fmla="*/ 390 w 391"/>
                <a:gd name="T77" fmla="*/ 8 h 421"/>
                <a:gd name="T78" fmla="*/ 387 w 391"/>
                <a:gd name="T79" fmla="*/ 4 h 421"/>
                <a:gd name="T80" fmla="*/ 382 w 391"/>
                <a:gd name="T81" fmla="*/ 1 h 421"/>
                <a:gd name="T82" fmla="*/ 376 w 391"/>
                <a:gd name="T8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1" h="421">
                  <a:moveTo>
                    <a:pt x="376" y="0"/>
                  </a:moveTo>
                  <a:lnTo>
                    <a:pt x="187" y="0"/>
                  </a:lnTo>
                  <a:lnTo>
                    <a:pt x="180" y="9"/>
                  </a:lnTo>
                  <a:lnTo>
                    <a:pt x="172" y="19"/>
                  </a:lnTo>
                  <a:lnTo>
                    <a:pt x="164" y="28"/>
                  </a:lnTo>
                  <a:lnTo>
                    <a:pt x="155" y="36"/>
                  </a:lnTo>
                  <a:lnTo>
                    <a:pt x="145" y="45"/>
                  </a:lnTo>
                  <a:lnTo>
                    <a:pt x="135" y="52"/>
                  </a:lnTo>
                  <a:lnTo>
                    <a:pt x="125" y="59"/>
                  </a:lnTo>
                  <a:lnTo>
                    <a:pt x="113" y="65"/>
                  </a:lnTo>
                  <a:lnTo>
                    <a:pt x="103" y="71"/>
                  </a:lnTo>
                  <a:lnTo>
                    <a:pt x="91" y="76"/>
                  </a:lnTo>
                  <a:lnTo>
                    <a:pt x="79" y="80"/>
                  </a:lnTo>
                  <a:lnTo>
                    <a:pt x="67" y="83"/>
                  </a:lnTo>
                  <a:lnTo>
                    <a:pt x="54" y="87"/>
                  </a:lnTo>
                  <a:lnTo>
                    <a:pt x="41" y="89"/>
                  </a:lnTo>
                  <a:lnTo>
                    <a:pt x="29" y="90"/>
                  </a:lnTo>
                  <a:lnTo>
                    <a:pt x="15" y="90"/>
                  </a:lnTo>
                  <a:lnTo>
                    <a:pt x="7" y="90"/>
                  </a:lnTo>
                  <a:lnTo>
                    <a:pt x="0" y="89"/>
                  </a:lnTo>
                  <a:lnTo>
                    <a:pt x="0" y="406"/>
                  </a:lnTo>
                  <a:lnTo>
                    <a:pt x="1" y="410"/>
                  </a:lnTo>
                  <a:lnTo>
                    <a:pt x="1" y="412"/>
                  </a:lnTo>
                  <a:lnTo>
                    <a:pt x="3" y="415"/>
                  </a:lnTo>
                  <a:lnTo>
                    <a:pt x="4" y="417"/>
                  </a:lnTo>
                  <a:lnTo>
                    <a:pt x="6" y="418"/>
                  </a:lnTo>
                  <a:lnTo>
                    <a:pt x="9" y="420"/>
                  </a:lnTo>
                  <a:lnTo>
                    <a:pt x="11" y="421"/>
                  </a:lnTo>
                  <a:lnTo>
                    <a:pt x="15" y="421"/>
                  </a:lnTo>
                  <a:lnTo>
                    <a:pt x="77" y="421"/>
                  </a:lnTo>
                  <a:lnTo>
                    <a:pt x="76" y="414"/>
                  </a:lnTo>
                  <a:lnTo>
                    <a:pt x="75" y="406"/>
                  </a:lnTo>
                  <a:lnTo>
                    <a:pt x="76" y="396"/>
                  </a:lnTo>
                  <a:lnTo>
                    <a:pt x="77" y="385"/>
                  </a:lnTo>
                  <a:lnTo>
                    <a:pt x="80" y="375"/>
                  </a:lnTo>
                  <a:lnTo>
                    <a:pt x="83" y="366"/>
                  </a:lnTo>
                  <a:lnTo>
                    <a:pt x="88" y="356"/>
                  </a:lnTo>
                  <a:lnTo>
                    <a:pt x="93" y="347"/>
                  </a:lnTo>
                  <a:lnTo>
                    <a:pt x="99" y="339"/>
                  </a:lnTo>
                  <a:lnTo>
                    <a:pt x="106" y="331"/>
                  </a:lnTo>
                  <a:lnTo>
                    <a:pt x="113" y="325"/>
                  </a:lnTo>
                  <a:lnTo>
                    <a:pt x="122" y="318"/>
                  </a:lnTo>
                  <a:lnTo>
                    <a:pt x="130" y="313"/>
                  </a:lnTo>
                  <a:lnTo>
                    <a:pt x="139" y="309"/>
                  </a:lnTo>
                  <a:lnTo>
                    <a:pt x="150" y="305"/>
                  </a:lnTo>
                  <a:lnTo>
                    <a:pt x="159" y="303"/>
                  </a:lnTo>
                  <a:lnTo>
                    <a:pt x="170" y="301"/>
                  </a:lnTo>
                  <a:lnTo>
                    <a:pt x="181" y="301"/>
                  </a:lnTo>
                  <a:lnTo>
                    <a:pt x="192" y="301"/>
                  </a:lnTo>
                  <a:lnTo>
                    <a:pt x="201" y="303"/>
                  </a:lnTo>
                  <a:lnTo>
                    <a:pt x="212" y="305"/>
                  </a:lnTo>
                  <a:lnTo>
                    <a:pt x="222" y="309"/>
                  </a:lnTo>
                  <a:lnTo>
                    <a:pt x="230" y="313"/>
                  </a:lnTo>
                  <a:lnTo>
                    <a:pt x="240" y="318"/>
                  </a:lnTo>
                  <a:lnTo>
                    <a:pt x="247" y="325"/>
                  </a:lnTo>
                  <a:lnTo>
                    <a:pt x="255" y="331"/>
                  </a:lnTo>
                  <a:lnTo>
                    <a:pt x="261" y="339"/>
                  </a:lnTo>
                  <a:lnTo>
                    <a:pt x="268" y="347"/>
                  </a:lnTo>
                  <a:lnTo>
                    <a:pt x="273" y="356"/>
                  </a:lnTo>
                  <a:lnTo>
                    <a:pt x="277" y="366"/>
                  </a:lnTo>
                  <a:lnTo>
                    <a:pt x="282" y="375"/>
                  </a:lnTo>
                  <a:lnTo>
                    <a:pt x="284" y="385"/>
                  </a:lnTo>
                  <a:lnTo>
                    <a:pt x="285" y="396"/>
                  </a:lnTo>
                  <a:lnTo>
                    <a:pt x="286" y="406"/>
                  </a:lnTo>
                  <a:lnTo>
                    <a:pt x="286" y="414"/>
                  </a:lnTo>
                  <a:lnTo>
                    <a:pt x="285" y="421"/>
                  </a:lnTo>
                  <a:lnTo>
                    <a:pt x="376" y="421"/>
                  </a:lnTo>
                  <a:lnTo>
                    <a:pt x="379" y="420"/>
                  </a:lnTo>
                  <a:lnTo>
                    <a:pt x="382" y="420"/>
                  </a:lnTo>
                  <a:lnTo>
                    <a:pt x="385" y="418"/>
                  </a:lnTo>
                  <a:lnTo>
                    <a:pt x="387" y="417"/>
                  </a:lnTo>
                  <a:lnTo>
                    <a:pt x="389" y="415"/>
                  </a:lnTo>
                  <a:lnTo>
                    <a:pt x="390" y="412"/>
                  </a:lnTo>
                  <a:lnTo>
                    <a:pt x="391" y="410"/>
                  </a:lnTo>
                  <a:lnTo>
                    <a:pt x="391" y="406"/>
                  </a:lnTo>
                  <a:lnTo>
                    <a:pt x="391" y="15"/>
                  </a:lnTo>
                  <a:lnTo>
                    <a:pt x="391" y="12"/>
                  </a:lnTo>
                  <a:lnTo>
                    <a:pt x="390" y="8"/>
                  </a:lnTo>
                  <a:lnTo>
                    <a:pt x="389" y="6"/>
                  </a:lnTo>
                  <a:lnTo>
                    <a:pt x="387" y="4"/>
                  </a:lnTo>
                  <a:lnTo>
                    <a:pt x="385" y="2"/>
                  </a:lnTo>
                  <a:lnTo>
                    <a:pt x="382" y="1"/>
                  </a:lnTo>
                  <a:lnTo>
                    <a:pt x="379" y="0"/>
                  </a:lnTo>
                  <a:lnTo>
                    <a:pt x="376" y="0"/>
                  </a:lnTo>
                  <a:lnTo>
                    <a:pt x="3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528">
              <a:extLst>
                <a:ext uri="{FF2B5EF4-FFF2-40B4-BE49-F238E27FC236}">
                  <a16:creationId xmlns:a16="http://schemas.microsoft.com/office/drawing/2014/main" id="{82FF6ACB-7E50-4D7C-8365-AE628445966C}"/>
                </a:ext>
              </a:extLst>
            </p:cNvPr>
            <p:cNvSpPr>
              <a:spLocks/>
            </p:cNvSpPr>
            <p:nvPr/>
          </p:nvSpPr>
          <p:spPr bwMode="auto">
            <a:xfrm>
              <a:off x="2598738" y="2692400"/>
              <a:ext cx="47625" cy="9525"/>
            </a:xfrm>
            <a:custGeom>
              <a:avLst/>
              <a:gdLst>
                <a:gd name="T0" fmla="*/ 136 w 151"/>
                <a:gd name="T1" fmla="*/ 0 h 30"/>
                <a:gd name="T2" fmla="*/ 15 w 151"/>
                <a:gd name="T3" fmla="*/ 0 h 30"/>
                <a:gd name="T4" fmla="*/ 12 w 151"/>
                <a:gd name="T5" fmla="*/ 1 h 30"/>
                <a:gd name="T6" fmla="*/ 9 w 151"/>
                <a:gd name="T7" fmla="*/ 1 h 30"/>
                <a:gd name="T8" fmla="*/ 7 w 151"/>
                <a:gd name="T9" fmla="*/ 3 h 30"/>
                <a:gd name="T10" fmla="*/ 5 w 151"/>
                <a:gd name="T11" fmla="*/ 4 h 30"/>
                <a:gd name="T12" fmla="*/ 3 w 151"/>
                <a:gd name="T13" fmla="*/ 6 h 30"/>
                <a:gd name="T14" fmla="*/ 2 w 151"/>
                <a:gd name="T15" fmla="*/ 10 h 30"/>
                <a:gd name="T16" fmla="*/ 0 w 151"/>
                <a:gd name="T17" fmla="*/ 13 h 30"/>
                <a:gd name="T18" fmla="*/ 0 w 151"/>
                <a:gd name="T19" fmla="*/ 15 h 30"/>
                <a:gd name="T20" fmla="*/ 0 w 151"/>
                <a:gd name="T21" fmla="*/ 18 h 30"/>
                <a:gd name="T22" fmla="*/ 2 w 151"/>
                <a:gd name="T23" fmla="*/ 21 h 30"/>
                <a:gd name="T24" fmla="*/ 3 w 151"/>
                <a:gd name="T25" fmla="*/ 24 h 30"/>
                <a:gd name="T26" fmla="*/ 5 w 151"/>
                <a:gd name="T27" fmla="*/ 26 h 30"/>
                <a:gd name="T28" fmla="*/ 7 w 151"/>
                <a:gd name="T29" fmla="*/ 28 h 30"/>
                <a:gd name="T30" fmla="*/ 9 w 151"/>
                <a:gd name="T31" fmla="*/ 29 h 30"/>
                <a:gd name="T32" fmla="*/ 12 w 151"/>
                <a:gd name="T33" fmla="*/ 30 h 30"/>
                <a:gd name="T34" fmla="*/ 15 w 151"/>
                <a:gd name="T35" fmla="*/ 30 h 30"/>
                <a:gd name="T36" fmla="*/ 136 w 151"/>
                <a:gd name="T37" fmla="*/ 30 h 30"/>
                <a:gd name="T38" fmla="*/ 139 w 151"/>
                <a:gd name="T39" fmla="*/ 30 h 30"/>
                <a:gd name="T40" fmla="*/ 142 w 151"/>
                <a:gd name="T41" fmla="*/ 29 h 30"/>
                <a:gd name="T42" fmla="*/ 144 w 151"/>
                <a:gd name="T43" fmla="*/ 28 h 30"/>
                <a:gd name="T44" fmla="*/ 146 w 151"/>
                <a:gd name="T45" fmla="*/ 26 h 30"/>
                <a:gd name="T46" fmla="*/ 148 w 151"/>
                <a:gd name="T47" fmla="*/ 24 h 30"/>
                <a:gd name="T48" fmla="*/ 150 w 151"/>
                <a:gd name="T49" fmla="*/ 21 h 30"/>
                <a:gd name="T50" fmla="*/ 151 w 151"/>
                <a:gd name="T51" fmla="*/ 18 h 30"/>
                <a:gd name="T52" fmla="*/ 151 w 151"/>
                <a:gd name="T53" fmla="*/ 15 h 30"/>
                <a:gd name="T54" fmla="*/ 151 w 151"/>
                <a:gd name="T55" fmla="*/ 13 h 30"/>
                <a:gd name="T56" fmla="*/ 150 w 151"/>
                <a:gd name="T57" fmla="*/ 10 h 30"/>
                <a:gd name="T58" fmla="*/ 148 w 151"/>
                <a:gd name="T59" fmla="*/ 8 h 30"/>
                <a:gd name="T60" fmla="*/ 146 w 151"/>
                <a:gd name="T61" fmla="*/ 4 h 30"/>
                <a:gd name="T62" fmla="*/ 144 w 151"/>
                <a:gd name="T63" fmla="*/ 3 h 30"/>
                <a:gd name="T64" fmla="*/ 142 w 151"/>
                <a:gd name="T65" fmla="*/ 1 h 30"/>
                <a:gd name="T66" fmla="*/ 139 w 151"/>
                <a:gd name="T67" fmla="*/ 1 h 30"/>
                <a:gd name="T68" fmla="*/ 136 w 15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30">
                  <a:moveTo>
                    <a:pt x="136" y="0"/>
                  </a:moveTo>
                  <a:lnTo>
                    <a:pt x="15" y="0"/>
                  </a:lnTo>
                  <a:lnTo>
                    <a:pt x="12" y="1"/>
                  </a:lnTo>
                  <a:lnTo>
                    <a:pt x="9" y="1"/>
                  </a:lnTo>
                  <a:lnTo>
                    <a:pt x="7" y="3"/>
                  </a:lnTo>
                  <a:lnTo>
                    <a:pt x="5" y="4"/>
                  </a:lnTo>
                  <a:lnTo>
                    <a:pt x="3" y="6"/>
                  </a:lnTo>
                  <a:lnTo>
                    <a:pt x="2" y="10"/>
                  </a:lnTo>
                  <a:lnTo>
                    <a:pt x="0" y="13"/>
                  </a:lnTo>
                  <a:lnTo>
                    <a:pt x="0" y="15"/>
                  </a:lnTo>
                  <a:lnTo>
                    <a:pt x="0" y="18"/>
                  </a:lnTo>
                  <a:lnTo>
                    <a:pt x="2" y="21"/>
                  </a:lnTo>
                  <a:lnTo>
                    <a:pt x="3" y="24"/>
                  </a:lnTo>
                  <a:lnTo>
                    <a:pt x="5" y="26"/>
                  </a:lnTo>
                  <a:lnTo>
                    <a:pt x="7" y="28"/>
                  </a:lnTo>
                  <a:lnTo>
                    <a:pt x="9" y="29"/>
                  </a:lnTo>
                  <a:lnTo>
                    <a:pt x="12" y="30"/>
                  </a:lnTo>
                  <a:lnTo>
                    <a:pt x="15" y="30"/>
                  </a:lnTo>
                  <a:lnTo>
                    <a:pt x="136" y="30"/>
                  </a:lnTo>
                  <a:lnTo>
                    <a:pt x="139" y="30"/>
                  </a:lnTo>
                  <a:lnTo>
                    <a:pt x="142" y="29"/>
                  </a:lnTo>
                  <a:lnTo>
                    <a:pt x="144" y="28"/>
                  </a:lnTo>
                  <a:lnTo>
                    <a:pt x="146" y="26"/>
                  </a:lnTo>
                  <a:lnTo>
                    <a:pt x="148" y="24"/>
                  </a:lnTo>
                  <a:lnTo>
                    <a:pt x="150" y="21"/>
                  </a:lnTo>
                  <a:lnTo>
                    <a:pt x="151" y="18"/>
                  </a:lnTo>
                  <a:lnTo>
                    <a:pt x="151" y="15"/>
                  </a:lnTo>
                  <a:lnTo>
                    <a:pt x="151" y="13"/>
                  </a:lnTo>
                  <a:lnTo>
                    <a:pt x="150" y="10"/>
                  </a:lnTo>
                  <a:lnTo>
                    <a:pt x="148" y="8"/>
                  </a:lnTo>
                  <a:lnTo>
                    <a:pt x="146" y="4"/>
                  </a:lnTo>
                  <a:lnTo>
                    <a:pt x="144" y="3"/>
                  </a:lnTo>
                  <a:lnTo>
                    <a:pt x="142" y="1"/>
                  </a:lnTo>
                  <a:lnTo>
                    <a:pt x="139" y="1"/>
                  </a:lnTo>
                  <a:lnTo>
                    <a:pt x="1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529">
              <a:extLst>
                <a:ext uri="{FF2B5EF4-FFF2-40B4-BE49-F238E27FC236}">
                  <a16:creationId xmlns:a16="http://schemas.microsoft.com/office/drawing/2014/main" id="{516A2F98-DFA9-4251-8D1C-71FCD206D97F}"/>
                </a:ext>
              </a:extLst>
            </p:cNvPr>
            <p:cNvSpPr>
              <a:spLocks/>
            </p:cNvSpPr>
            <p:nvPr/>
          </p:nvSpPr>
          <p:spPr bwMode="auto">
            <a:xfrm>
              <a:off x="2617788" y="2711450"/>
              <a:ext cx="28575" cy="11113"/>
            </a:xfrm>
            <a:custGeom>
              <a:avLst/>
              <a:gdLst>
                <a:gd name="T0" fmla="*/ 76 w 91"/>
                <a:gd name="T1" fmla="*/ 0 h 31"/>
                <a:gd name="T2" fmla="*/ 16 w 91"/>
                <a:gd name="T3" fmla="*/ 0 h 31"/>
                <a:gd name="T4" fmla="*/ 12 w 91"/>
                <a:gd name="T5" fmla="*/ 1 h 31"/>
                <a:gd name="T6" fmla="*/ 10 w 91"/>
                <a:gd name="T7" fmla="*/ 1 h 31"/>
                <a:gd name="T8" fmla="*/ 7 w 91"/>
                <a:gd name="T9" fmla="*/ 3 h 31"/>
                <a:gd name="T10" fmla="*/ 5 w 91"/>
                <a:gd name="T11" fmla="*/ 5 h 31"/>
                <a:gd name="T12" fmla="*/ 3 w 91"/>
                <a:gd name="T13" fmla="*/ 8 h 31"/>
                <a:gd name="T14" fmla="*/ 2 w 91"/>
                <a:gd name="T15" fmla="*/ 10 h 31"/>
                <a:gd name="T16" fmla="*/ 0 w 91"/>
                <a:gd name="T17" fmla="*/ 13 h 31"/>
                <a:gd name="T18" fmla="*/ 0 w 91"/>
                <a:gd name="T19" fmla="*/ 15 h 31"/>
                <a:gd name="T20" fmla="*/ 0 w 91"/>
                <a:gd name="T21" fmla="*/ 18 h 31"/>
                <a:gd name="T22" fmla="*/ 2 w 91"/>
                <a:gd name="T23" fmla="*/ 22 h 31"/>
                <a:gd name="T24" fmla="*/ 3 w 91"/>
                <a:gd name="T25" fmla="*/ 24 h 31"/>
                <a:gd name="T26" fmla="*/ 5 w 91"/>
                <a:gd name="T27" fmla="*/ 26 h 31"/>
                <a:gd name="T28" fmla="*/ 7 w 91"/>
                <a:gd name="T29" fmla="*/ 28 h 31"/>
                <a:gd name="T30" fmla="*/ 10 w 91"/>
                <a:gd name="T31" fmla="*/ 29 h 31"/>
                <a:gd name="T32" fmla="*/ 12 w 91"/>
                <a:gd name="T33" fmla="*/ 30 h 31"/>
                <a:gd name="T34" fmla="*/ 16 w 91"/>
                <a:gd name="T35" fmla="*/ 31 h 31"/>
                <a:gd name="T36" fmla="*/ 76 w 91"/>
                <a:gd name="T37" fmla="*/ 31 h 31"/>
                <a:gd name="T38" fmla="*/ 79 w 91"/>
                <a:gd name="T39" fmla="*/ 30 h 31"/>
                <a:gd name="T40" fmla="*/ 82 w 91"/>
                <a:gd name="T41" fmla="*/ 29 h 31"/>
                <a:gd name="T42" fmla="*/ 84 w 91"/>
                <a:gd name="T43" fmla="*/ 28 h 31"/>
                <a:gd name="T44" fmla="*/ 86 w 91"/>
                <a:gd name="T45" fmla="*/ 26 h 31"/>
                <a:gd name="T46" fmla="*/ 88 w 91"/>
                <a:gd name="T47" fmla="*/ 24 h 31"/>
                <a:gd name="T48" fmla="*/ 90 w 91"/>
                <a:gd name="T49" fmla="*/ 22 h 31"/>
                <a:gd name="T50" fmla="*/ 91 w 91"/>
                <a:gd name="T51" fmla="*/ 18 h 31"/>
                <a:gd name="T52" fmla="*/ 91 w 91"/>
                <a:gd name="T53" fmla="*/ 15 h 31"/>
                <a:gd name="T54" fmla="*/ 91 w 91"/>
                <a:gd name="T55" fmla="*/ 13 h 31"/>
                <a:gd name="T56" fmla="*/ 90 w 91"/>
                <a:gd name="T57" fmla="*/ 10 h 31"/>
                <a:gd name="T58" fmla="*/ 88 w 91"/>
                <a:gd name="T59" fmla="*/ 8 h 31"/>
                <a:gd name="T60" fmla="*/ 86 w 91"/>
                <a:gd name="T61" fmla="*/ 5 h 31"/>
                <a:gd name="T62" fmla="*/ 84 w 91"/>
                <a:gd name="T63" fmla="*/ 3 h 31"/>
                <a:gd name="T64" fmla="*/ 82 w 91"/>
                <a:gd name="T65" fmla="*/ 2 h 31"/>
                <a:gd name="T66" fmla="*/ 79 w 91"/>
                <a:gd name="T67" fmla="*/ 1 h 31"/>
                <a:gd name="T68" fmla="*/ 76 w 91"/>
                <a:gd name="T69" fmla="*/ 0 h 31"/>
                <a:gd name="T70" fmla="*/ 76 w 91"/>
                <a:gd name="T7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31">
                  <a:moveTo>
                    <a:pt x="76" y="0"/>
                  </a:moveTo>
                  <a:lnTo>
                    <a:pt x="16" y="0"/>
                  </a:lnTo>
                  <a:lnTo>
                    <a:pt x="12" y="1"/>
                  </a:lnTo>
                  <a:lnTo>
                    <a:pt x="10" y="1"/>
                  </a:lnTo>
                  <a:lnTo>
                    <a:pt x="7" y="3"/>
                  </a:lnTo>
                  <a:lnTo>
                    <a:pt x="5" y="5"/>
                  </a:lnTo>
                  <a:lnTo>
                    <a:pt x="3" y="8"/>
                  </a:lnTo>
                  <a:lnTo>
                    <a:pt x="2" y="10"/>
                  </a:lnTo>
                  <a:lnTo>
                    <a:pt x="0" y="13"/>
                  </a:lnTo>
                  <a:lnTo>
                    <a:pt x="0" y="15"/>
                  </a:lnTo>
                  <a:lnTo>
                    <a:pt x="0" y="18"/>
                  </a:lnTo>
                  <a:lnTo>
                    <a:pt x="2" y="22"/>
                  </a:lnTo>
                  <a:lnTo>
                    <a:pt x="3" y="24"/>
                  </a:lnTo>
                  <a:lnTo>
                    <a:pt x="5" y="26"/>
                  </a:lnTo>
                  <a:lnTo>
                    <a:pt x="7" y="28"/>
                  </a:lnTo>
                  <a:lnTo>
                    <a:pt x="10" y="29"/>
                  </a:lnTo>
                  <a:lnTo>
                    <a:pt x="12" y="30"/>
                  </a:lnTo>
                  <a:lnTo>
                    <a:pt x="16" y="31"/>
                  </a:lnTo>
                  <a:lnTo>
                    <a:pt x="76" y="31"/>
                  </a:lnTo>
                  <a:lnTo>
                    <a:pt x="79" y="30"/>
                  </a:lnTo>
                  <a:lnTo>
                    <a:pt x="82" y="29"/>
                  </a:lnTo>
                  <a:lnTo>
                    <a:pt x="84" y="28"/>
                  </a:lnTo>
                  <a:lnTo>
                    <a:pt x="86" y="26"/>
                  </a:lnTo>
                  <a:lnTo>
                    <a:pt x="88" y="24"/>
                  </a:lnTo>
                  <a:lnTo>
                    <a:pt x="90" y="22"/>
                  </a:lnTo>
                  <a:lnTo>
                    <a:pt x="91" y="18"/>
                  </a:lnTo>
                  <a:lnTo>
                    <a:pt x="91" y="15"/>
                  </a:lnTo>
                  <a:lnTo>
                    <a:pt x="91" y="13"/>
                  </a:lnTo>
                  <a:lnTo>
                    <a:pt x="90" y="10"/>
                  </a:lnTo>
                  <a:lnTo>
                    <a:pt x="88" y="8"/>
                  </a:lnTo>
                  <a:lnTo>
                    <a:pt x="86" y="5"/>
                  </a:lnTo>
                  <a:lnTo>
                    <a:pt x="84" y="3"/>
                  </a:lnTo>
                  <a:lnTo>
                    <a:pt x="82" y="2"/>
                  </a:lnTo>
                  <a:lnTo>
                    <a:pt x="79" y="1"/>
                  </a:lnTo>
                  <a:lnTo>
                    <a:pt x="76"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530">
              <a:extLst>
                <a:ext uri="{FF2B5EF4-FFF2-40B4-BE49-F238E27FC236}">
                  <a16:creationId xmlns:a16="http://schemas.microsoft.com/office/drawing/2014/main" id="{8B928138-46B6-4D66-B7CA-570082A601B4}"/>
                </a:ext>
              </a:extLst>
            </p:cNvPr>
            <p:cNvSpPr>
              <a:spLocks/>
            </p:cNvSpPr>
            <p:nvPr/>
          </p:nvSpPr>
          <p:spPr bwMode="auto">
            <a:xfrm>
              <a:off x="2627313" y="2732088"/>
              <a:ext cx="19050" cy="9525"/>
            </a:xfrm>
            <a:custGeom>
              <a:avLst/>
              <a:gdLst>
                <a:gd name="T0" fmla="*/ 45 w 60"/>
                <a:gd name="T1" fmla="*/ 0 h 30"/>
                <a:gd name="T2" fmla="*/ 15 w 60"/>
                <a:gd name="T3" fmla="*/ 0 h 30"/>
                <a:gd name="T4" fmla="*/ 11 w 60"/>
                <a:gd name="T5" fmla="*/ 0 h 30"/>
                <a:gd name="T6" fmla="*/ 9 w 60"/>
                <a:gd name="T7" fmla="*/ 1 h 30"/>
                <a:gd name="T8" fmla="*/ 6 w 60"/>
                <a:gd name="T9" fmla="*/ 2 h 30"/>
                <a:gd name="T10" fmla="*/ 4 w 60"/>
                <a:gd name="T11" fmla="*/ 5 h 30"/>
                <a:gd name="T12" fmla="*/ 2 w 60"/>
                <a:gd name="T13" fmla="*/ 7 h 30"/>
                <a:gd name="T14" fmla="*/ 1 w 60"/>
                <a:gd name="T15" fmla="*/ 9 h 30"/>
                <a:gd name="T16" fmla="*/ 0 w 60"/>
                <a:gd name="T17" fmla="*/ 12 h 30"/>
                <a:gd name="T18" fmla="*/ 0 w 60"/>
                <a:gd name="T19" fmla="*/ 15 h 30"/>
                <a:gd name="T20" fmla="*/ 0 w 60"/>
                <a:gd name="T21" fmla="*/ 17 h 30"/>
                <a:gd name="T22" fmla="*/ 1 w 60"/>
                <a:gd name="T23" fmla="*/ 21 h 30"/>
                <a:gd name="T24" fmla="*/ 2 w 60"/>
                <a:gd name="T25" fmla="*/ 23 h 30"/>
                <a:gd name="T26" fmla="*/ 4 w 60"/>
                <a:gd name="T27" fmla="*/ 26 h 30"/>
                <a:gd name="T28" fmla="*/ 6 w 60"/>
                <a:gd name="T29" fmla="*/ 27 h 30"/>
                <a:gd name="T30" fmla="*/ 9 w 60"/>
                <a:gd name="T31" fmla="*/ 29 h 30"/>
                <a:gd name="T32" fmla="*/ 11 w 60"/>
                <a:gd name="T33" fmla="*/ 29 h 30"/>
                <a:gd name="T34" fmla="*/ 15 w 60"/>
                <a:gd name="T35" fmla="*/ 30 h 30"/>
                <a:gd name="T36" fmla="*/ 45 w 60"/>
                <a:gd name="T37" fmla="*/ 30 h 30"/>
                <a:gd name="T38" fmla="*/ 48 w 60"/>
                <a:gd name="T39" fmla="*/ 29 h 30"/>
                <a:gd name="T40" fmla="*/ 51 w 60"/>
                <a:gd name="T41" fmla="*/ 29 h 30"/>
                <a:gd name="T42" fmla="*/ 53 w 60"/>
                <a:gd name="T43" fmla="*/ 27 h 30"/>
                <a:gd name="T44" fmla="*/ 55 w 60"/>
                <a:gd name="T45" fmla="*/ 26 h 30"/>
                <a:gd name="T46" fmla="*/ 57 w 60"/>
                <a:gd name="T47" fmla="*/ 23 h 30"/>
                <a:gd name="T48" fmla="*/ 59 w 60"/>
                <a:gd name="T49" fmla="*/ 21 h 30"/>
                <a:gd name="T50" fmla="*/ 60 w 60"/>
                <a:gd name="T51" fmla="*/ 17 h 30"/>
                <a:gd name="T52" fmla="*/ 60 w 60"/>
                <a:gd name="T53" fmla="*/ 15 h 30"/>
                <a:gd name="T54" fmla="*/ 60 w 60"/>
                <a:gd name="T55" fmla="*/ 12 h 30"/>
                <a:gd name="T56" fmla="*/ 59 w 60"/>
                <a:gd name="T57" fmla="*/ 9 h 30"/>
                <a:gd name="T58" fmla="*/ 57 w 60"/>
                <a:gd name="T59" fmla="*/ 7 h 30"/>
                <a:gd name="T60" fmla="*/ 55 w 60"/>
                <a:gd name="T61" fmla="*/ 5 h 30"/>
                <a:gd name="T62" fmla="*/ 53 w 60"/>
                <a:gd name="T63" fmla="*/ 2 h 30"/>
                <a:gd name="T64" fmla="*/ 51 w 60"/>
                <a:gd name="T65" fmla="*/ 1 h 30"/>
                <a:gd name="T66" fmla="*/ 48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1" y="0"/>
                  </a:lnTo>
                  <a:lnTo>
                    <a:pt x="9" y="1"/>
                  </a:lnTo>
                  <a:lnTo>
                    <a:pt x="6" y="2"/>
                  </a:lnTo>
                  <a:lnTo>
                    <a:pt x="4" y="5"/>
                  </a:lnTo>
                  <a:lnTo>
                    <a:pt x="2" y="7"/>
                  </a:lnTo>
                  <a:lnTo>
                    <a:pt x="1" y="9"/>
                  </a:lnTo>
                  <a:lnTo>
                    <a:pt x="0" y="12"/>
                  </a:lnTo>
                  <a:lnTo>
                    <a:pt x="0" y="15"/>
                  </a:lnTo>
                  <a:lnTo>
                    <a:pt x="0" y="17"/>
                  </a:lnTo>
                  <a:lnTo>
                    <a:pt x="1" y="21"/>
                  </a:lnTo>
                  <a:lnTo>
                    <a:pt x="2" y="23"/>
                  </a:lnTo>
                  <a:lnTo>
                    <a:pt x="4" y="26"/>
                  </a:lnTo>
                  <a:lnTo>
                    <a:pt x="6" y="27"/>
                  </a:lnTo>
                  <a:lnTo>
                    <a:pt x="9" y="29"/>
                  </a:lnTo>
                  <a:lnTo>
                    <a:pt x="11" y="29"/>
                  </a:lnTo>
                  <a:lnTo>
                    <a:pt x="15" y="30"/>
                  </a:lnTo>
                  <a:lnTo>
                    <a:pt x="45" y="30"/>
                  </a:lnTo>
                  <a:lnTo>
                    <a:pt x="48" y="29"/>
                  </a:lnTo>
                  <a:lnTo>
                    <a:pt x="51" y="29"/>
                  </a:lnTo>
                  <a:lnTo>
                    <a:pt x="53" y="27"/>
                  </a:lnTo>
                  <a:lnTo>
                    <a:pt x="55" y="26"/>
                  </a:lnTo>
                  <a:lnTo>
                    <a:pt x="57" y="23"/>
                  </a:lnTo>
                  <a:lnTo>
                    <a:pt x="59" y="21"/>
                  </a:lnTo>
                  <a:lnTo>
                    <a:pt x="60" y="17"/>
                  </a:lnTo>
                  <a:lnTo>
                    <a:pt x="60" y="15"/>
                  </a:lnTo>
                  <a:lnTo>
                    <a:pt x="60" y="12"/>
                  </a:lnTo>
                  <a:lnTo>
                    <a:pt x="59" y="9"/>
                  </a:lnTo>
                  <a:lnTo>
                    <a:pt x="57" y="7"/>
                  </a:lnTo>
                  <a:lnTo>
                    <a:pt x="55" y="5"/>
                  </a:lnTo>
                  <a:lnTo>
                    <a:pt x="53" y="2"/>
                  </a:lnTo>
                  <a:lnTo>
                    <a:pt x="51" y="1"/>
                  </a:lnTo>
                  <a:lnTo>
                    <a:pt x="48"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531">
              <a:extLst>
                <a:ext uri="{FF2B5EF4-FFF2-40B4-BE49-F238E27FC236}">
                  <a16:creationId xmlns:a16="http://schemas.microsoft.com/office/drawing/2014/main" id="{5ED13B98-EABA-4482-8308-834D497A5E92}"/>
                </a:ext>
              </a:extLst>
            </p:cNvPr>
            <p:cNvSpPr>
              <a:spLocks noEditPoints="1"/>
            </p:cNvSpPr>
            <p:nvPr/>
          </p:nvSpPr>
          <p:spPr bwMode="auto">
            <a:xfrm>
              <a:off x="2603500" y="2530475"/>
              <a:ext cx="114300" cy="114300"/>
            </a:xfrm>
            <a:custGeom>
              <a:avLst/>
              <a:gdLst>
                <a:gd name="T0" fmla="*/ 167 w 362"/>
                <a:gd name="T1" fmla="*/ 103 h 362"/>
                <a:gd name="T2" fmla="*/ 169 w 362"/>
                <a:gd name="T3" fmla="*/ 98 h 362"/>
                <a:gd name="T4" fmla="*/ 172 w 362"/>
                <a:gd name="T5" fmla="*/ 94 h 362"/>
                <a:gd name="T6" fmla="*/ 177 w 362"/>
                <a:gd name="T7" fmla="*/ 92 h 362"/>
                <a:gd name="T8" fmla="*/ 184 w 362"/>
                <a:gd name="T9" fmla="*/ 92 h 362"/>
                <a:gd name="T10" fmla="*/ 189 w 362"/>
                <a:gd name="T11" fmla="*/ 94 h 362"/>
                <a:gd name="T12" fmla="*/ 193 w 362"/>
                <a:gd name="T13" fmla="*/ 98 h 362"/>
                <a:gd name="T14" fmla="*/ 196 w 362"/>
                <a:gd name="T15" fmla="*/ 103 h 362"/>
                <a:gd name="T16" fmla="*/ 196 w 362"/>
                <a:gd name="T17" fmla="*/ 181 h 362"/>
                <a:gd name="T18" fmla="*/ 244 w 362"/>
                <a:gd name="T19" fmla="*/ 182 h 362"/>
                <a:gd name="T20" fmla="*/ 249 w 362"/>
                <a:gd name="T21" fmla="*/ 184 h 362"/>
                <a:gd name="T22" fmla="*/ 254 w 362"/>
                <a:gd name="T23" fmla="*/ 188 h 362"/>
                <a:gd name="T24" fmla="*/ 256 w 362"/>
                <a:gd name="T25" fmla="*/ 193 h 362"/>
                <a:gd name="T26" fmla="*/ 256 w 362"/>
                <a:gd name="T27" fmla="*/ 199 h 362"/>
                <a:gd name="T28" fmla="*/ 254 w 362"/>
                <a:gd name="T29" fmla="*/ 204 h 362"/>
                <a:gd name="T30" fmla="*/ 249 w 362"/>
                <a:gd name="T31" fmla="*/ 208 h 362"/>
                <a:gd name="T32" fmla="*/ 244 w 362"/>
                <a:gd name="T33" fmla="*/ 211 h 362"/>
                <a:gd name="T34" fmla="*/ 181 w 362"/>
                <a:gd name="T35" fmla="*/ 212 h 362"/>
                <a:gd name="T36" fmla="*/ 175 w 362"/>
                <a:gd name="T37" fmla="*/ 211 h 362"/>
                <a:gd name="T38" fmla="*/ 170 w 362"/>
                <a:gd name="T39" fmla="*/ 206 h 362"/>
                <a:gd name="T40" fmla="*/ 167 w 362"/>
                <a:gd name="T41" fmla="*/ 202 h 362"/>
                <a:gd name="T42" fmla="*/ 166 w 362"/>
                <a:gd name="T43" fmla="*/ 197 h 362"/>
                <a:gd name="T44" fmla="*/ 181 w 362"/>
                <a:gd name="T45" fmla="*/ 362 h 362"/>
                <a:gd name="T46" fmla="*/ 217 w 362"/>
                <a:gd name="T47" fmla="*/ 359 h 362"/>
                <a:gd name="T48" fmla="*/ 251 w 362"/>
                <a:gd name="T49" fmla="*/ 348 h 362"/>
                <a:gd name="T50" fmla="*/ 281 w 362"/>
                <a:gd name="T51" fmla="*/ 331 h 362"/>
                <a:gd name="T52" fmla="*/ 308 w 362"/>
                <a:gd name="T53" fmla="*/ 309 h 362"/>
                <a:gd name="T54" fmla="*/ 331 w 362"/>
                <a:gd name="T55" fmla="*/ 282 h 362"/>
                <a:gd name="T56" fmla="*/ 347 w 362"/>
                <a:gd name="T57" fmla="*/ 251 h 362"/>
                <a:gd name="T58" fmla="*/ 358 w 362"/>
                <a:gd name="T59" fmla="*/ 217 h 362"/>
                <a:gd name="T60" fmla="*/ 362 w 362"/>
                <a:gd name="T61" fmla="*/ 182 h 362"/>
                <a:gd name="T62" fmla="*/ 358 w 362"/>
                <a:gd name="T63" fmla="*/ 145 h 362"/>
                <a:gd name="T64" fmla="*/ 347 w 362"/>
                <a:gd name="T65" fmla="*/ 111 h 362"/>
                <a:gd name="T66" fmla="*/ 331 w 362"/>
                <a:gd name="T67" fmla="*/ 80 h 362"/>
                <a:gd name="T68" fmla="*/ 308 w 362"/>
                <a:gd name="T69" fmla="*/ 53 h 362"/>
                <a:gd name="T70" fmla="*/ 281 w 362"/>
                <a:gd name="T71" fmla="*/ 31 h 362"/>
                <a:gd name="T72" fmla="*/ 251 w 362"/>
                <a:gd name="T73" fmla="*/ 14 h 362"/>
                <a:gd name="T74" fmla="*/ 217 w 362"/>
                <a:gd name="T75" fmla="*/ 5 h 362"/>
                <a:gd name="T76" fmla="*/ 181 w 362"/>
                <a:gd name="T77" fmla="*/ 0 h 362"/>
                <a:gd name="T78" fmla="*/ 144 w 362"/>
                <a:gd name="T79" fmla="*/ 5 h 362"/>
                <a:gd name="T80" fmla="*/ 111 w 362"/>
                <a:gd name="T81" fmla="*/ 14 h 362"/>
                <a:gd name="T82" fmla="*/ 80 w 362"/>
                <a:gd name="T83" fmla="*/ 31 h 362"/>
                <a:gd name="T84" fmla="*/ 53 w 362"/>
                <a:gd name="T85" fmla="*/ 53 h 362"/>
                <a:gd name="T86" fmla="*/ 32 w 362"/>
                <a:gd name="T87" fmla="*/ 80 h 362"/>
                <a:gd name="T88" fmla="*/ 14 w 362"/>
                <a:gd name="T89" fmla="*/ 111 h 362"/>
                <a:gd name="T90" fmla="*/ 4 w 362"/>
                <a:gd name="T91" fmla="*/ 145 h 362"/>
                <a:gd name="T92" fmla="*/ 0 w 362"/>
                <a:gd name="T93" fmla="*/ 182 h 362"/>
                <a:gd name="T94" fmla="*/ 4 w 362"/>
                <a:gd name="T95" fmla="*/ 217 h 362"/>
                <a:gd name="T96" fmla="*/ 14 w 362"/>
                <a:gd name="T97" fmla="*/ 251 h 362"/>
                <a:gd name="T98" fmla="*/ 32 w 362"/>
                <a:gd name="T99" fmla="*/ 282 h 362"/>
                <a:gd name="T100" fmla="*/ 53 w 362"/>
                <a:gd name="T101" fmla="*/ 309 h 362"/>
                <a:gd name="T102" fmla="*/ 80 w 362"/>
                <a:gd name="T103" fmla="*/ 331 h 362"/>
                <a:gd name="T104" fmla="*/ 111 w 362"/>
                <a:gd name="T105" fmla="*/ 348 h 362"/>
                <a:gd name="T106" fmla="*/ 144 w 362"/>
                <a:gd name="T107" fmla="*/ 359 h 362"/>
                <a:gd name="T108" fmla="*/ 181 w 362"/>
                <a:gd name="T109"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362">
                  <a:moveTo>
                    <a:pt x="166" y="105"/>
                  </a:moveTo>
                  <a:lnTo>
                    <a:pt x="167" y="103"/>
                  </a:lnTo>
                  <a:lnTo>
                    <a:pt x="167" y="100"/>
                  </a:lnTo>
                  <a:lnTo>
                    <a:pt x="169" y="98"/>
                  </a:lnTo>
                  <a:lnTo>
                    <a:pt x="170" y="95"/>
                  </a:lnTo>
                  <a:lnTo>
                    <a:pt x="172" y="94"/>
                  </a:lnTo>
                  <a:lnTo>
                    <a:pt x="175" y="92"/>
                  </a:lnTo>
                  <a:lnTo>
                    <a:pt x="177" y="92"/>
                  </a:lnTo>
                  <a:lnTo>
                    <a:pt x="181" y="90"/>
                  </a:lnTo>
                  <a:lnTo>
                    <a:pt x="184" y="92"/>
                  </a:lnTo>
                  <a:lnTo>
                    <a:pt x="187" y="92"/>
                  </a:lnTo>
                  <a:lnTo>
                    <a:pt x="189" y="94"/>
                  </a:lnTo>
                  <a:lnTo>
                    <a:pt x="191" y="95"/>
                  </a:lnTo>
                  <a:lnTo>
                    <a:pt x="193" y="98"/>
                  </a:lnTo>
                  <a:lnTo>
                    <a:pt x="195" y="100"/>
                  </a:lnTo>
                  <a:lnTo>
                    <a:pt x="196" y="103"/>
                  </a:lnTo>
                  <a:lnTo>
                    <a:pt x="196" y="105"/>
                  </a:lnTo>
                  <a:lnTo>
                    <a:pt x="196" y="181"/>
                  </a:lnTo>
                  <a:lnTo>
                    <a:pt x="241" y="181"/>
                  </a:lnTo>
                  <a:lnTo>
                    <a:pt x="244" y="182"/>
                  </a:lnTo>
                  <a:lnTo>
                    <a:pt x="247" y="183"/>
                  </a:lnTo>
                  <a:lnTo>
                    <a:pt x="249" y="184"/>
                  </a:lnTo>
                  <a:lnTo>
                    <a:pt x="251" y="186"/>
                  </a:lnTo>
                  <a:lnTo>
                    <a:pt x="254" y="188"/>
                  </a:lnTo>
                  <a:lnTo>
                    <a:pt x="255" y="190"/>
                  </a:lnTo>
                  <a:lnTo>
                    <a:pt x="256" y="193"/>
                  </a:lnTo>
                  <a:lnTo>
                    <a:pt x="256" y="197"/>
                  </a:lnTo>
                  <a:lnTo>
                    <a:pt x="256" y="199"/>
                  </a:lnTo>
                  <a:lnTo>
                    <a:pt x="255" y="202"/>
                  </a:lnTo>
                  <a:lnTo>
                    <a:pt x="254" y="204"/>
                  </a:lnTo>
                  <a:lnTo>
                    <a:pt x="251" y="206"/>
                  </a:lnTo>
                  <a:lnTo>
                    <a:pt x="249" y="208"/>
                  </a:lnTo>
                  <a:lnTo>
                    <a:pt x="247" y="211"/>
                  </a:lnTo>
                  <a:lnTo>
                    <a:pt x="244" y="211"/>
                  </a:lnTo>
                  <a:lnTo>
                    <a:pt x="241" y="212"/>
                  </a:lnTo>
                  <a:lnTo>
                    <a:pt x="181" y="212"/>
                  </a:lnTo>
                  <a:lnTo>
                    <a:pt x="177" y="211"/>
                  </a:lnTo>
                  <a:lnTo>
                    <a:pt x="175" y="211"/>
                  </a:lnTo>
                  <a:lnTo>
                    <a:pt x="172" y="208"/>
                  </a:lnTo>
                  <a:lnTo>
                    <a:pt x="170" y="206"/>
                  </a:lnTo>
                  <a:lnTo>
                    <a:pt x="169" y="204"/>
                  </a:lnTo>
                  <a:lnTo>
                    <a:pt x="167" y="202"/>
                  </a:lnTo>
                  <a:lnTo>
                    <a:pt x="167" y="199"/>
                  </a:lnTo>
                  <a:lnTo>
                    <a:pt x="166" y="197"/>
                  </a:lnTo>
                  <a:lnTo>
                    <a:pt x="166" y="105"/>
                  </a:lnTo>
                  <a:close/>
                  <a:moveTo>
                    <a:pt x="181" y="362"/>
                  </a:moveTo>
                  <a:lnTo>
                    <a:pt x="200" y="361"/>
                  </a:lnTo>
                  <a:lnTo>
                    <a:pt x="217" y="359"/>
                  </a:lnTo>
                  <a:lnTo>
                    <a:pt x="234" y="353"/>
                  </a:lnTo>
                  <a:lnTo>
                    <a:pt x="251" y="348"/>
                  </a:lnTo>
                  <a:lnTo>
                    <a:pt x="268" y="340"/>
                  </a:lnTo>
                  <a:lnTo>
                    <a:pt x="281" y="331"/>
                  </a:lnTo>
                  <a:lnTo>
                    <a:pt x="295" y="320"/>
                  </a:lnTo>
                  <a:lnTo>
                    <a:pt x="308" y="309"/>
                  </a:lnTo>
                  <a:lnTo>
                    <a:pt x="320" y="296"/>
                  </a:lnTo>
                  <a:lnTo>
                    <a:pt x="331" y="282"/>
                  </a:lnTo>
                  <a:lnTo>
                    <a:pt x="339" y="267"/>
                  </a:lnTo>
                  <a:lnTo>
                    <a:pt x="347" y="251"/>
                  </a:lnTo>
                  <a:lnTo>
                    <a:pt x="353" y="235"/>
                  </a:lnTo>
                  <a:lnTo>
                    <a:pt x="358" y="217"/>
                  </a:lnTo>
                  <a:lnTo>
                    <a:pt x="361" y="200"/>
                  </a:lnTo>
                  <a:lnTo>
                    <a:pt x="362" y="182"/>
                  </a:lnTo>
                  <a:lnTo>
                    <a:pt x="361" y="162"/>
                  </a:lnTo>
                  <a:lnTo>
                    <a:pt x="358" y="145"/>
                  </a:lnTo>
                  <a:lnTo>
                    <a:pt x="353" y="127"/>
                  </a:lnTo>
                  <a:lnTo>
                    <a:pt x="347" y="111"/>
                  </a:lnTo>
                  <a:lnTo>
                    <a:pt x="339" y="95"/>
                  </a:lnTo>
                  <a:lnTo>
                    <a:pt x="331" y="80"/>
                  </a:lnTo>
                  <a:lnTo>
                    <a:pt x="320" y="66"/>
                  </a:lnTo>
                  <a:lnTo>
                    <a:pt x="308" y="53"/>
                  </a:lnTo>
                  <a:lnTo>
                    <a:pt x="295" y="42"/>
                  </a:lnTo>
                  <a:lnTo>
                    <a:pt x="281" y="31"/>
                  </a:lnTo>
                  <a:lnTo>
                    <a:pt x="268" y="22"/>
                  </a:lnTo>
                  <a:lnTo>
                    <a:pt x="251" y="14"/>
                  </a:lnTo>
                  <a:lnTo>
                    <a:pt x="234" y="9"/>
                  </a:lnTo>
                  <a:lnTo>
                    <a:pt x="217" y="5"/>
                  </a:lnTo>
                  <a:lnTo>
                    <a:pt x="200" y="1"/>
                  </a:lnTo>
                  <a:lnTo>
                    <a:pt x="181" y="0"/>
                  </a:lnTo>
                  <a:lnTo>
                    <a:pt x="162" y="1"/>
                  </a:lnTo>
                  <a:lnTo>
                    <a:pt x="144" y="5"/>
                  </a:lnTo>
                  <a:lnTo>
                    <a:pt x="127" y="9"/>
                  </a:lnTo>
                  <a:lnTo>
                    <a:pt x="111" y="14"/>
                  </a:lnTo>
                  <a:lnTo>
                    <a:pt x="95" y="22"/>
                  </a:lnTo>
                  <a:lnTo>
                    <a:pt x="80" y="31"/>
                  </a:lnTo>
                  <a:lnTo>
                    <a:pt x="66" y="42"/>
                  </a:lnTo>
                  <a:lnTo>
                    <a:pt x="53" y="53"/>
                  </a:lnTo>
                  <a:lnTo>
                    <a:pt x="41" y="66"/>
                  </a:lnTo>
                  <a:lnTo>
                    <a:pt x="32" y="80"/>
                  </a:lnTo>
                  <a:lnTo>
                    <a:pt x="22" y="95"/>
                  </a:lnTo>
                  <a:lnTo>
                    <a:pt x="14" y="111"/>
                  </a:lnTo>
                  <a:lnTo>
                    <a:pt x="8" y="128"/>
                  </a:lnTo>
                  <a:lnTo>
                    <a:pt x="4" y="145"/>
                  </a:lnTo>
                  <a:lnTo>
                    <a:pt x="2" y="162"/>
                  </a:lnTo>
                  <a:lnTo>
                    <a:pt x="0" y="182"/>
                  </a:lnTo>
                  <a:lnTo>
                    <a:pt x="2" y="200"/>
                  </a:lnTo>
                  <a:lnTo>
                    <a:pt x="4" y="217"/>
                  </a:lnTo>
                  <a:lnTo>
                    <a:pt x="8" y="235"/>
                  </a:lnTo>
                  <a:lnTo>
                    <a:pt x="14" y="251"/>
                  </a:lnTo>
                  <a:lnTo>
                    <a:pt x="22" y="267"/>
                  </a:lnTo>
                  <a:lnTo>
                    <a:pt x="32" y="282"/>
                  </a:lnTo>
                  <a:lnTo>
                    <a:pt x="41" y="296"/>
                  </a:lnTo>
                  <a:lnTo>
                    <a:pt x="53" y="309"/>
                  </a:lnTo>
                  <a:lnTo>
                    <a:pt x="66" y="320"/>
                  </a:lnTo>
                  <a:lnTo>
                    <a:pt x="80" y="331"/>
                  </a:lnTo>
                  <a:lnTo>
                    <a:pt x="95" y="340"/>
                  </a:lnTo>
                  <a:lnTo>
                    <a:pt x="111" y="348"/>
                  </a:lnTo>
                  <a:lnTo>
                    <a:pt x="127" y="353"/>
                  </a:lnTo>
                  <a:lnTo>
                    <a:pt x="144" y="359"/>
                  </a:lnTo>
                  <a:lnTo>
                    <a:pt x="162" y="361"/>
                  </a:lnTo>
                  <a:lnTo>
                    <a:pt x="181" y="3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532">
              <a:extLst>
                <a:ext uri="{FF2B5EF4-FFF2-40B4-BE49-F238E27FC236}">
                  <a16:creationId xmlns:a16="http://schemas.microsoft.com/office/drawing/2014/main" id="{608415C8-729E-41FA-8EDA-43C96E35EB72}"/>
                </a:ext>
              </a:extLst>
            </p:cNvPr>
            <p:cNvSpPr>
              <a:spLocks/>
            </p:cNvSpPr>
            <p:nvPr/>
          </p:nvSpPr>
          <p:spPr bwMode="auto">
            <a:xfrm>
              <a:off x="2689225" y="2732088"/>
              <a:ext cx="47625" cy="47625"/>
            </a:xfrm>
            <a:custGeom>
              <a:avLst/>
              <a:gdLst>
                <a:gd name="T0" fmla="*/ 67 w 150"/>
                <a:gd name="T1" fmla="*/ 0 h 150"/>
                <a:gd name="T2" fmla="*/ 52 w 150"/>
                <a:gd name="T3" fmla="*/ 3 h 150"/>
                <a:gd name="T4" fmla="*/ 38 w 150"/>
                <a:gd name="T5" fmla="*/ 9 h 150"/>
                <a:gd name="T6" fmla="*/ 27 w 150"/>
                <a:gd name="T7" fmla="*/ 17 h 150"/>
                <a:gd name="T8" fmla="*/ 17 w 150"/>
                <a:gd name="T9" fmla="*/ 27 h 150"/>
                <a:gd name="T10" fmla="*/ 8 w 150"/>
                <a:gd name="T11" fmla="*/ 39 h 150"/>
                <a:gd name="T12" fmla="*/ 3 w 150"/>
                <a:gd name="T13" fmla="*/ 53 h 150"/>
                <a:gd name="T14" fmla="*/ 0 w 150"/>
                <a:gd name="T15" fmla="*/ 68 h 150"/>
                <a:gd name="T16" fmla="*/ 0 w 150"/>
                <a:gd name="T17" fmla="*/ 83 h 150"/>
                <a:gd name="T18" fmla="*/ 3 w 150"/>
                <a:gd name="T19" fmla="*/ 98 h 150"/>
                <a:gd name="T20" fmla="*/ 8 w 150"/>
                <a:gd name="T21" fmla="*/ 111 h 150"/>
                <a:gd name="T22" fmla="*/ 17 w 150"/>
                <a:gd name="T23" fmla="*/ 123 h 150"/>
                <a:gd name="T24" fmla="*/ 27 w 150"/>
                <a:gd name="T25" fmla="*/ 133 h 150"/>
                <a:gd name="T26" fmla="*/ 38 w 150"/>
                <a:gd name="T27" fmla="*/ 141 h 150"/>
                <a:gd name="T28" fmla="*/ 52 w 150"/>
                <a:gd name="T29" fmla="*/ 147 h 150"/>
                <a:gd name="T30" fmla="*/ 67 w 150"/>
                <a:gd name="T31" fmla="*/ 150 h 150"/>
                <a:gd name="T32" fmla="*/ 82 w 150"/>
                <a:gd name="T33" fmla="*/ 150 h 150"/>
                <a:gd name="T34" fmla="*/ 97 w 150"/>
                <a:gd name="T35" fmla="*/ 147 h 150"/>
                <a:gd name="T36" fmla="*/ 110 w 150"/>
                <a:gd name="T37" fmla="*/ 141 h 150"/>
                <a:gd name="T38" fmla="*/ 122 w 150"/>
                <a:gd name="T39" fmla="*/ 133 h 150"/>
                <a:gd name="T40" fmla="*/ 133 w 150"/>
                <a:gd name="T41" fmla="*/ 123 h 150"/>
                <a:gd name="T42" fmla="*/ 140 w 150"/>
                <a:gd name="T43" fmla="*/ 111 h 150"/>
                <a:gd name="T44" fmla="*/ 147 w 150"/>
                <a:gd name="T45" fmla="*/ 98 h 150"/>
                <a:gd name="T46" fmla="*/ 150 w 150"/>
                <a:gd name="T47" fmla="*/ 83 h 150"/>
                <a:gd name="T48" fmla="*/ 150 w 150"/>
                <a:gd name="T49" fmla="*/ 68 h 150"/>
                <a:gd name="T50" fmla="*/ 147 w 150"/>
                <a:gd name="T51" fmla="*/ 53 h 150"/>
                <a:gd name="T52" fmla="*/ 140 w 150"/>
                <a:gd name="T53" fmla="*/ 39 h 150"/>
                <a:gd name="T54" fmla="*/ 133 w 150"/>
                <a:gd name="T55" fmla="*/ 27 h 150"/>
                <a:gd name="T56" fmla="*/ 122 w 150"/>
                <a:gd name="T57" fmla="*/ 17 h 150"/>
                <a:gd name="T58" fmla="*/ 110 w 150"/>
                <a:gd name="T59" fmla="*/ 9 h 150"/>
                <a:gd name="T60" fmla="*/ 97 w 150"/>
                <a:gd name="T61" fmla="*/ 3 h 150"/>
                <a:gd name="T62" fmla="*/ 82 w 150"/>
                <a:gd name="T6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150">
                  <a:moveTo>
                    <a:pt x="75" y="0"/>
                  </a:moveTo>
                  <a:lnTo>
                    <a:pt x="67" y="0"/>
                  </a:lnTo>
                  <a:lnTo>
                    <a:pt x="60" y="1"/>
                  </a:lnTo>
                  <a:lnTo>
                    <a:pt x="52" y="3"/>
                  </a:lnTo>
                  <a:lnTo>
                    <a:pt x="45" y="6"/>
                  </a:lnTo>
                  <a:lnTo>
                    <a:pt x="38" y="9"/>
                  </a:lnTo>
                  <a:lnTo>
                    <a:pt x="32" y="13"/>
                  </a:lnTo>
                  <a:lnTo>
                    <a:pt x="27" y="17"/>
                  </a:lnTo>
                  <a:lnTo>
                    <a:pt x="21" y="22"/>
                  </a:lnTo>
                  <a:lnTo>
                    <a:pt x="17" y="27"/>
                  </a:lnTo>
                  <a:lnTo>
                    <a:pt x="13" y="33"/>
                  </a:lnTo>
                  <a:lnTo>
                    <a:pt x="8" y="39"/>
                  </a:lnTo>
                  <a:lnTo>
                    <a:pt x="5" y="45"/>
                  </a:lnTo>
                  <a:lnTo>
                    <a:pt x="3" y="53"/>
                  </a:lnTo>
                  <a:lnTo>
                    <a:pt x="1" y="60"/>
                  </a:lnTo>
                  <a:lnTo>
                    <a:pt x="0" y="68"/>
                  </a:lnTo>
                  <a:lnTo>
                    <a:pt x="0" y="75"/>
                  </a:lnTo>
                  <a:lnTo>
                    <a:pt x="0" y="83"/>
                  </a:lnTo>
                  <a:lnTo>
                    <a:pt x="1" y="90"/>
                  </a:lnTo>
                  <a:lnTo>
                    <a:pt x="3" y="98"/>
                  </a:lnTo>
                  <a:lnTo>
                    <a:pt x="5" y="104"/>
                  </a:lnTo>
                  <a:lnTo>
                    <a:pt x="8" y="111"/>
                  </a:lnTo>
                  <a:lnTo>
                    <a:pt x="13" y="117"/>
                  </a:lnTo>
                  <a:lnTo>
                    <a:pt x="17" y="123"/>
                  </a:lnTo>
                  <a:lnTo>
                    <a:pt x="21" y="128"/>
                  </a:lnTo>
                  <a:lnTo>
                    <a:pt x="27" y="133"/>
                  </a:lnTo>
                  <a:lnTo>
                    <a:pt x="32" y="138"/>
                  </a:lnTo>
                  <a:lnTo>
                    <a:pt x="38" y="141"/>
                  </a:lnTo>
                  <a:lnTo>
                    <a:pt x="45" y="144"/>
                  </a:lnTo>
                  <a:lnTo>
                    <a:pt x="52" y="147"/>
                  </a:lnTo>
                  <a:lnTo>
                    <a:pt x="60" y="149"/>
                  </a:lnTo>
                  <a:lnTo>
                    <a:pt x="67" y="150"/>
                  </a:lnTo>
                  <a:lnTo>
                    <a:pt x="75" y="150"/>
                  </a:lnTo>
                  <a:lnTo>
                    <a:pt x="82" y="150"/>
                  </a:lnTo>
                  <a:lnTo>
                    <a:pt x="90" y="149"/>
                  </a:lnTo>
                  <a:lnTo>
                    <a:pt x="97" y="147"/>
                  </a:lnTo>
                  <a:lnTo>
                    <a:pt x="104" y="144"/>
                  </a:lnTo>
                  <a:lnTo>
                    <a:pt x="110" y="141"/>
                  </a:lnTo>
                  <a:lnTo>
                    <a:pt x="117" y="138"/>
                  </a:lnTo>
                  <a:lnTo>
                    <a:pt x="122" y="133"/>
                  </a:lnTo>
                  <a:lnTo>
                    <a:pt x="127" y="128"/>
                  </a:lnTo>
                  <a:lnTo>
                    <a:pt x="133" y="123"/>
                  </a:lnTo>
                  <a:lnTo>
                    <a:pt x="137" y="117"/>
                  </a:lnTo>
                  <a:lnTo>
                    <a:pt x="140" y="111"/>
                  </a:lnTo>
                  <a:lnTo>
                    <a:pt x="144" y="104"/>
                  </a:lnTo>
                  <a:lnTo>
                    <a:pt x="147" y="98"/>
                  </a:lnTo>
                  <a:lnTo>
                    <a:pt x="148" y="90"/>
                  </a:lnTo>
                  <a:lnTo>
                    <a:pt x="150" y="83"/>
                  </a:lnTo>
                  <a:lnTo>
                    <a:pt x="150" y="75"/>
                  </a:lnTo>
                  <a:lnTo>
                    <a:pt x="150" y="68"/>
                  </a:lnTo>
                  <a:lnTo>
                    <a:pt x="148" y="60"/>
                  </a:lnTo>
                  <a:lnTo>
                    <a:pt x="147" y="53"/>
                  </a:lnTo>
                  <a:lnTo>
                    <a:pt x="144" y="45"/>
                  </a:lnTo>
                  <a:lnTo>
                    <a:pt x="140" y="39"/>
                  </a:lnTo>
                  <a:lnTo>
                    <a:pt x="137" y="33"/>
                  </a:lnTo>
                  <a:lnTo>
                    <a:pt x="133" y="27"/>
                  </a:lnTo>
                  <a:lnTo>
                    <a:pt x="127" y="22"/>
                  </a:lnTo>
                  <a:lnTo>
                    <a:pt x="122" y="17"/>
                  </a:lnTo>
                  <a:lnTo>
                    <a:pt x="117" y="13"/>
                  </a:lnTo>
                  <a:lnTo>
                    <a:pt x="110" y="9"/>
                  </a:lnTo>
                  <a:lnTo>
                    <a:pt x="104" y="6"/>
                  </a:lnTo>
                  <a:lnTo>
                    <a:pt x="97" y="3"/>
                  </a:lnTo>
                  <a:lnTo>
                    <a:pt x="90" y="1"/>
                  </a:lnTo>
                  <a:lnTo>
                    <a:pt x="82"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533">
              <a:extLst>
                <a:ext uri="{FF2B5EF4-FFF2-40B4-BE49-F238E27FC236}">
                  <a16:creationId xmlns:a16="http://schemas.microsoft.com/office/drawing/2014/main" id="{EF45B812-0F18-4371-85C0-DB35395C74BE}"/>
                </a:ext>
              </a:extLst>
            </p:cNvPr>
            <p:cNvSpPr>
              <a:spLocks noEditPoints="1"/>
            </p:cNvSpPr>
            <p:nvPr/>
          </p:nvSpPr>
          <p:spPr bwMode="auto">
            <a:xfrm>
              <a:off x="2789238" y="2654300"/>
              <a:ext cx="96838" cy="106363"/>
            </a:xfrm>
            <a:custGeom>
              <a:avLst/>
              <a:gdLst>
                <a:gd name="T0" fmla="*/ 30 w 301"/>
                <a:gd name="T1" fmla="*/ 30 h 331"/>
                <a:gd name="T2" fmla="*/ 250 w 301"/>
                <a:gd name="T3" fmla="*/ 150 h 331"/>
                <a:gd name="T4" fmla="*/ 301 w 301"/>
                <a:gd name="T5" fmla="*/ 165 h 331"/>
                <a:gd name="T6" fmla="*/ 300 w 301"/>
                <a:gd name="T7" fmla="*/ 161 h 331"/>
                <a:gd name="T8" fmla="*/ 300 w 301"/>
                <a:gd name="T9" fmla="*/ 160 h 331"/>
                <a:gd name="T10" fmla="*/ 297 w 301"/>
                <a:gd name="T11" fmla="*/ 155 h 331"/>
                <a:gd name="T12" fmla="*/ 297 w 301"/>
                <a:gd name="T13" fmla="*/ 155 h 331"/>
                <a:gd name="T14" fmla="*/ 144 w 301"/>
                <a:gd name="T15" fmla="*/ 2 h 331"/>
                <a:gd name="T16" fmla="*/ 138 w 301"/>
                <a:gd name="T17" fmla="*/ 0 h 331"/>
                <a:gd name="T18" fmla="*/ 15 w 301"/>
                <a:gd name="T19" fmla="*/ 0 h 331"/>
                <a:gd name="T20" fmla="*/ 10 w 301"/>
                <a:gd name="T21" fmla="*/ 1 h 331"/>
                <a:gd name="T22" fmla="*/ 4 w 301"/>
                <a:gd name="T23" fmla="*/ 4 h 331"/>
                <a:gd name="T24" fmla="*/ 1 w 301"/>
                <a:gd name="T25" fmla="*/ 10 h 331"/>
                <a:gd name="T26" fmla="*/ 0 w 301"/>
                <a:gd name="T27" fmla="*/ 15 h 331"/>
                <a:gd name="T28" fmla="*/ 0 w 301"/>
                <a:gd name="T29" fmla="*/ 316 h 331"/>
                <a:gd name="T30" fmla="*/ 1 w 301"/>
                <a:gd name="T31" fmla="*/ 322 h 331"/>
                <a:gd name="T32" fmla="*/ 4 w 301"/>
                <a:gd name="T33" fmla="*/ 327 h 331"/>
                <a:gd name="T34" fmla="*/ 10 w 301"/>
                <a:gd name="T35" fmla="*/ 330 h 331"/>
                <a:gd name="T36" fmla="*/ 15 w 301"/>
                <a:gd name="T37" fmla="*/ 331 h 331"/>
                <a:gd name="T38" fmla="*/ 31 w 301"/>
                <a:gd name="T39" fmla="*/ 324 h 331"/>
                <a:gd name="T40" fmla="*/ 31 w 301"/>
                <a:gd name="T41" fmla="*/ 306 h 331"/>
                <a:gd name="T42" fmla="*/ 35 w 301"/>
                <a:gd name="T43" fmla="*/ 285 h 331"/>
                <a:gd name="T44" fmla="*/ 43 w 301"/>
                <a:gd name="T45" fmla="*/ 266 h 331"/>
                <a:gd name="T46" fmla="*/ 55 w 301"/>
                <a:gd name="T47" fmla="*/ 249 h 331"/>
                <a:gd name="T48" fmla="*/ 69 w 301"/>
                <a:gd name="T49" fmla="*/ 235 h 331"/>
                <a:gd name="T50" fmla="*/ 86 w 301"/>
                <a:gd name="T51" fmla="*/ 223 h 331"/>
                <a:gd name="T52" fmla="*/ 104 w 301"/>
                <a:gd name="T53" fmla="*/ 215 h 331"/>
                <a:gd name="T54" fmla="*/ 126 w 301"/>
                <a:gd name="T55" fmla="*/ 211 h 331"/>
                <a:gd name="T56" fmla="*/ 147 w 301"/>
                <a:gd name="T57" fmla="*/ 211 h 331"/>
                <a:gd name="T58" fmla="*/ 167 w 301"/>
                <a:gd name="T59" fmla="*/ 215 h 331"/>
                <a:gd name="T60" fmla="*/ 186 w 301"/>
                <a:gd name="T61" fmla="*/ 223 h 331"/>
                <a:gd name="T62" fmla="*/ 203 w 301"/>
                <a:gd name="T63" fmla="*/ 235 h 331"/>
                <a:gd name="T64" fmla="*/ 217 w 301"/>
                <a:gd name="T65" fmla="*/ 249 h 331"/>
                <a:gd name="T66" fmla="*/ 229 w 301"/>
                <a:gd name="T67" fmla="*/ 266 h 331"/>
                <a:gd name="T68" fmla="*/ 236 w 301"/>
                <a:gd name="T69" fmla="*/ 285 h 331"/>
                <a:gd name="T70" fmla="*/ 240 w 301"/>
                <a:gd name="T71" fmla="*/ 306 h 331"/>
                <a:gd name="T72" fmla="*/ 241 w 301"/>
                <a:gd name="T73" fmla="*/ 324 h 331"/>
                <a:gd name="T74" fmla="*/ 286 w 301"/>
                <a:gd name="T75" fmla="*/ 331 h 331"/>
                <a:gd name="T76" fmla="*/ 292 w 301"/>
                <a:gd name="T77" fmla="*/ 330 h 331"/>
                <a:gd name="T78" fmla="*/ 297 w 301"/>
                <a:gd name="T79" fmla="*/ 327 h 331"/>
                <a:gd name="T80" fmla="*/ 300 w 301"/>
                <a:gd name="T81" fmla="*/ 322 h 331"/>
                <a:gd name="T82" fmla="*/ 301 w 301"/>
                <a:gd name="T83" fmla="*/ 316 h 331"/>
                <a:gd name="T84" fmla="*/ 301 w 301"/>
                <a:gd name="T85" fmla="*/ 16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31">
                  <a:moveTo>
                    <a:pt x="30" y="150"/>
                  </a:moveTo>
                  <a:lnTo>
                    <a:pt x="30" y="30"/>
                  </a:lnTo>
                  <a:lnTo>
                    <a:pt x="130" y="30"/>
                  </a:lnTo>
                  <a:lnTo>
                    <a:pt x="250" y="150"/>
                  </a:lnTo>
                  <a:lnTo>
                    <a:pt x="30" y="150"/>
                  </a:lnTo>
                  <a:close/>
                  <a:moveTo>
                    <a:pt x="301" y="165"/>
                  </a:moveTo>
                  <a:lnTo>
                    <a:pt x="300" y="163"/>
                  </a:lnTo>
                  <a:lnTo>
                    <a:pt x="300" y="161"/>
                  </a:lnTo>
                  <a:lnTo>
                    <a:pt x="300" y="160"/>
                  </a:lnTo>
                  <a:lnTo>
                    <a:pt x="300" y="160"/>
                  </a:lnTo>
                  <a:lnTo>
                    <a:pt x="298" y="156"/>
                  </a:lnTo>
                  <a:lnTo>
                    <a:pt x="297" y="155"/>
                  </a:lnTo>
                  <a:lnTo>
                    <a:pt x="297" y="155"/>
                  </a:lnTo>
                  <a:lnTo>
                    <a:pt x="297" y="155"/>
                  </a:lnTo>
                  <a:lnTo>
                    <a:pt x="147" y="4"/>
                  </a:lnTo>
                  <a:lnTo>
                    <a:pt x="144" y="2"/>
                  </a:lnTo>
                  <a:lnTo>
                    <a:pt x="142" y="1"/>
                  </a:lnTo>
                  <a:lnTo>
                    <a:pt x="138" y="0"/>
                  </a:lnTo>
                  <a:lnTo>
                    <a:pt x="136" y="0"/>
                  </a:lnTo>
                  <a:lnTo>
                    <a:pt x="15" y="0"/>
                  </a:lnTo>
                  <a:lnTo>
                    <a:pt x="12" y="0"/>
                  </a:lnTo>
                  <a:lnTo>
                    <a:pt x="10" y="1"/>
                  </a:lnTo>
                  <a:lnTo>
                    <a:pt x="7" y="2"/>
                  </a:lnTo>
                  <a:lnTo>
                    <a:pt x="4" y="4"/>
                  </a:lnTo>
                  <a:lnTo>
                    <a:pt x="3" y="6"/>
                  </a:lnTo>
                  <a:lnTo>
                    <a:pt x="1" y="10"/>
                  </a:lnTo>
                  <a:lnTo>
                    <a:pt x="1" y="12"/>
                  </a:lnTo>
                  <a:lnTo>
                    <a:pt x="0" y="15"/>
                  </a:lnTo>
                  <a:lnTo>
                    <a:pt x="0" y="165"/>
                  </a:lnTo>
                  <a:lnTo>
                    <a:pt x="0" y="316"/>
                  </a:lnTo>
                  <a:lnTo>
                    <a:pt x="1" y="320"/>
                  </a:lnTo>
                  <a:lnTo>
                    <a:pt x="1" y="322"/>
                  </a:lnTo>
                  <a:lnTo>
                    <a:pt x="3" y="325"/>
                  </a:lnTo>
                  <a:lnTo>
                    <a:pt x="4" y="327"/>
                  </a:lnTo>
                  <a:lnTo>
                    <a:pt x="7" y="328"/>
                  </a:lnTo>
                  <a:lnTo>
                    <a:pt x="10" y="330"/>
                  </a:lnTo>
                  <a:lnTo>
                    <a:pt x="12" y="331"/>
                  </a:lnTo>
                  <a:lnTo>
                    <a:pt x="15" y="331"/>
                  </a:lnTo>
                  <a:lnTo>
                    <a:pt x="31" y="331"/>
                  </a:lnTo>
                  <a:lnTo>
                    <a:pt x="31" y="324"/>
                  </a:lnTo>
                  <a:lnTo>
                    <a:pt x="30" y="316"/>
                  </a:lnTo>
                  <a:lnTo>
                    <a:pt x="31" y="306"/>
                  </a:lnTo>
                  <a:lnTo>
                    <a:pt x="32" y="295"/>
                  </a:lnTo>
                  <a:lnTo>
                    <a:pt x="35" y="285"/>
                  </a:lnTo>
                  <a:lnTo>
                    <a:pt x="39" y="276"/>
                  </a:lnTo>
                  <a:lnTo>
                    <a:pt x="43" y="266"/>
                  </a:lnTo>
                  <a:lnTo>
                    <a:pt x="48" y="257"/>
                  </a:lnTo>
                  <a:lnTo>
                    <a:pt x="55" y="249"/>
                  </a:lnTo>
                  <a:lnTo>
                    <a:pt x="61" y="241"/>
                  </a:lnTo>
                  <a:lnTo>
                    <a:pt x="69" y="235"/>
                  </a:lnTo>
                  <a:lnTo>
                    <a:pt x="77" y="228"/>
                  </a:lnTo>
                  <a:lnTo>
                    <a:pt x="86" y="223"/>
                  </a:lnTo>
                  <a:lnTo>
                    <a:pt x="94" y="219"/>
                  </a:lnTo>
                  <a:lnTo>
                    <a:pt x="104" y="215"/>
                  </a:lnTo>
                  <a:lnTo>
                    <a:pt x="115" y="213"/>
                  </a:lnTo>
                  <a:lnTo>
                    <a:pt x="126" y="211"/>
                  </a:lnTo>
                  <a:lnTo>
                    <a:pt x="136" y="211"/>
                  </a:lnTo>
                  <a:lnTo>
                    <a:pt x="147" y="211"/>
                  </a:lnTo>
                  <a:lnTo>
                    <a:pt x="157" y="213"/>
                  </a:lnTo>
                  <a:lnTo>
                    <a:pt x="167" y="215"/>
                  </a:lnTo>
                  <a:lnTo>
                    <a:pt x="177" y="219"/>
                  </a:lnTo>
                  <a:lnTo>
                    <a:pt x="186" y="223"/>
                  </a:lnTo>
                  <a:lnTo>
                    <a:pt x="194" y="228"/>
                  </a:lnTo>
                  <a:lnTo>
                    <a:pt x="203" y="235"/>
                  </a:lnTo>
                  <a:lnTo>
                    <a:pt x="210" y="241"/>
                  </a:lnTo>
                  <a:lnTo>
                    <a:pt x="217" y="249"/>
                  </a:lnTo>
                  <a:lnTo>
                    <a:pt x="223" y="257"/>
                  </a:lnTo>
                  <a:lnTo>
                    <a:pt x="229" y="266"/>
                  </a:lnTo>
                  <a:lnTo>
                    <a:pt x="233" y="276"/>
                  </a:lnTo>
                  <a:lnTo>
                    <a:pt x="236" y="285"/>
                  </a:lnTo>
                  <a:lnTo>
                    <a:pt x="239" y="295"/>
                  </a:lnTo>
                  <a:lnTo>
                    <a:pt x="240" y="306"/>
                  </a:lnTo>
                  <a:lnTo>
                    <a:pt x="241" y="316"/>
                  </a:lnTo>
                  <a:lnTo>
                    <a:pt x="241" y="324"/>
                  </a:lnTo>
                  <a:lnTo>
                    <a:pt x="240" y="331"/>
                  </a:lnTo>
                  <a:lnTo>
                    <a:pt x="286" y="331"/>
                  </a:lnTo>
                  <a:lnTo>
                    <a:pt x="290" y="330"/>
                  </a:lnTo>
                  <a:lnTo>
                    <a:pt x="292" y="330"/>
                  </a:lnTo>
                  <a:lnTo>
                    <a:pt x="295" y="328"/>
                  </a:lnTo>
                  <a:lnTo>
                    <a:pt x="297" y="327"/>
                  </a:lnTo>
                  <a:lnTo>
                    <a:pt x="299" y="325"/>
                  </a:lnTo>
                  <a:lnTo>
                    <a:pt x="300" y="322"/>
                  </a:lnTo>
                  <a:lnTo>
                    <a:pt x="301" y="320"/>
                  </a:lnTo>
                  <a:lnTo>
                    <a:pt x="301" y="316"/>
                  </a:lnTo>
                  <a:lnTo>
                    <a:pt x="301" y="165"/>
                  </a:lnTo>
                  <a:lnTo>
                    <a:pt x="301" y="165"/>
                  </a:lnTo>
                  <a:lnTo>
                    <a:pt x="301"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534">
              <a:extLst>
                <a:ext uri="{FF2B5EF4-FFF2-40B4-BE49-F238E27FC236}">
                  <a16:creationId xmlns:a16="http://schemas.microsoft.com/office/drawing/2014/main" id="{EC886D90-6C07-43EC-A28A-FCF32470B0FF}"/>
                </a:ext>
              </a:extLst>
            </p:cNvPr>
            <p:cNvSpPr>
              <a:spLocks/>
            </p:cNvSpPr>
            <p:nvPr/>
          </p:nvSpPr>
          <p:spPr bwMode="auto">
            <a:xfrm>
              <a:off x="2808288" y="2732088"/>
              <a:ext cx="49213" cy="47625"/>
            </a:xfrm>
            <a:custGeom>
              <a:avLst/>
              <a:gdLst>
                <a:gd name="T0" fmla="*/ 68 w 151"/>
                <a:gd name="T1" fmla="*/ 0 h 150"/>
                <a:gd name="T2" fmla="*/ 54 w 151"/>
                <a:gd name="T3" fmla="*/ 3 h 150"/>
                <a:gd name="T4" fmla="*/ 40 w 151"/>
                <a:gd name="T5" fmla="*/ 9 h 150"/>
                <a:gd name="T6" fmla="*/ 28 w 151"/>
                <a:gd name="T7" fmla="*/ 17 h 150"/>
                <a:gd name="T8" fmla="*/ 17 w 151"/>
                <a:gd name="T9" fmla="*/ 27 h 150"/>
                <a:gd name="T10" fmla="*/ 10 w 151"/>
                <a:gd name="T11" fmla="*/ 39 h 150"/>
                <a:gd name="T12" fmla="*/ 4 w 151"/>
                <a:gd name="T13" fmla="*/ 53 h 150"/>
                <a:gd name="T14" fmla="*/ 1 w 151"/>
                <a:gd name="T15" fmla="*/ 68 h 150"/>
                <a:gd name="T16" fmla="*/ 1 w 151"/>
                <a:gd name="T17" fmla="*/ 83 h 150"/>
                <a:gd name="T18" fmla="*/ 4 w 151"/>
                <a:gd name="T19" fmla="*/ 98 h 150"/>
                <a:gd name="T20" fmla="*/ 10 w 151"/>
                <a:gd name="T21" fmla="*/ 111 h 150"/>
                <a:gd name="T22" fmla="*/ 17 w 151"/>
                <a:gd name="T23" fmla="*/ 123 h 150"/>
                <a:gd name="T24" fmla="*/ 28 w 151"/>
                <a:gd name="T25" fmla="*/ 133 h 150"/>
                <a:gd name="T26" fmla="*/ 40 w 151"/>
                <a:gd name="T27" fmla="*/ 141 h 150"/>
                <a:gd name="T28" fmla="*/ 54 w 151"/>
                <a:gd name="T29" fmla="*/ 147 h 150"/>
                <a:gd name="T30" fmla="*/ 68 w 151"/>
                <a:gd name="T31" fmla="*/ 150 h 150"/>
                <a:gd name="T32" fmla="*/ 84 w 151"/>
                <a:gd name="T33" fmla="*/ 150 h 150"/>
                <a:gd name="T34" fmla="*/ 98 w 151"/>
                <a:gd name="T35" fmla="*/ 147 h 150"/>
                <a:gd name="T36" fmla="*/ 112 w 151"/>
                <a:gd name="T37" fmla="*/ 141 h 150"/>
                <a:gd name="T38" fmla="*/ 124 w 151"/>
                <a:gd name="T39" fmla="*/ 133 h 150"/>
                <a:gd name="T40" fmla="*/ 134 w 151"/>
                <a:gd name="T41" fmla="*/ 123 h 150"/>
                <a:gd name="T42" fmla="*/ 142 w 151"/>
                <a:gd name="T43" fmla="*/ 111 h 150"/>
                <a:gd name="T44" fmla="*/ 148 w 151"/>
                <a:gd name="T45" fmla="*/ 98 h 150"/>
                <a:gd name="T46" fmla="*/ 150 w 151"/>
                <a:gd name="T47" fmla="*/ 83 h 150"/>
                <a:gd name="T48" fmla="*/ 150 w 151"/>
                <a:gd name="T49" fmla="*/ 68 h 150"/>
                <a:gd name="T50" fmla="*/ 148 w 151"/>
                <a:gd name="T51" fmla="*/ 53 h 150"/>
                <a:gd name="T52" fmla="*/ 142 w 151"/>
                <a:gd name="T53" fmla="*/ 39 h 150"/>
                <a:gd name="T54" fmla="*/ 134 w 151"/>
                <a:gd name="T55" fmla="*/ 27 h 150"/>
                <a:gd name="T56" fmla="*/ 124 w 151"/>
                <a:gd name="T57" fmla="*/ 17 h 150"/>
                <a:gd name="T58" fmla="*/ 112 w 151"/>
                <a:gd name="T59" fmla="*/ 9 h 150"/>
                <a:gd name="T60" fmla="*/ 98 w 151"/>
                <a:gd name="T61" fmla="*/ 3 h 150"/>
                <a:gd name="T62" fmla="*/ 84 w 151"/>
                <a:gd name="T6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 h="150">
                  <a:moveTo>
                    <a:pt x="76" y="0"/>
                  </a:moveTo>
                  <a:lnTo>
                    <a:pt x="68" y="0"/>
                  </a:lnTo>
                  <a:lnTo>
                    <a:pt x="60" y="1"/>
                  </a:lnTo>
                  <a:lnTo>
                    <a:pt x="54" y="3"/>
                  </a:lnTo>
                  <a:lnTo>
                    <a:pt x="46" y="6"/>
                  </a:lnTo>
                  <a:lnTo>
                    <a:pt x="40" y="9"/>
                  </a:lnTo>
                  <a:lnTo>
                    <a:pt x="33" y="13"/>
                  </a:lnTo>
                  <a:lnTo>
                    <a:pt x="28" y="17"/>
                  </a:lnTo>
                  <a:lnTo>
                    <a:pt x="23" y="22"/>
                  </a:lnTo>
                  <a:lnTo>
                    <a:pt x="17" y="27"/>
                  </a:lnTo>
                  <a:lnTo>
                    <a:pt x="13" y="33"/>
                  </a:lnTo>
                  <a:lnTo>
                    <a:pt x="10" y="39"/>
                  </a:lnTo>
                  <a:lnTo>
                    <a:pt x="7" y="45"/>
                  </a:lnTo>
                  <a:lnTo>
                    <a:pt x="4" y="53"/>
                  </a:lnTo>
                  <a:lnTo>
                    <a:pt x="2" y="60"/>
                  </a:lnTo>
                  <a:lnTo>
                    <a:pt x="1" y="68"/>
                  </a:lnTo>
                  <a:lnTo>
                    <a:pt x="0" y="75"/>
                  </a:lnTo>
                  <a:lnTo>
                    <a:pt x="1" y="83"/>
                  </a:lnTo>
                  <a:lnTo>
                    <a:pt x="2" y="90"/>
                  </a:lnTo>
                  <a:lnTo>
                    <a:pt x="4" y="98"/>
                  </a:lnTo>
                  <a:lnTo>
                    <a:pt x="7" y="104"/>
                  </a:lnTo>
                  <a:lnTo>
                    <a:pt x="10" y="111"/>
                  </a:lnTo>
                  <a:lnTo>
                    <a:pt x="13" y="117"/>
                  </a:lnTo>
                  <a:lnTo>
                    <a:pt x="17" y="123"/>
                  </a:lnTo>
                  <a:lnTo>
                    <a:pt x="23" y="128"/>
                  </a:lnTo>
                  <a:lnTo>
                    <a:pt x="28" y="133"/>
                  </a:lnTo>
                  <a:lnTo>
                    <a:pt x="33" y="138"/>
                  </a:lnTo>
                  <a:lnTo>
                    <a:pt x="40" y="141"/>
                  </a:lnTo>
                  <a:lnTo>
                    <a:pt x="46" y="144"/>
                  </a:lnTo>
                  <a:lnTo>
                    <a:pt x="54" y="147"/>
                  </a:lnTo>
                  <a:lnTo>
                    <a:pt x="60" y="149"/>
                  </a:lnTo>
                  <a:lnTo>
                    <a:pt x="68" y="150"/>
                  </a:lnTo>
                  <a:lnTo>
                    <a:pt x="76" y="150"/>
                  </a:lnTo>
                  <a:lnTo>
                    <a:pt x="84" y="150"/>
                  </a:lnTo>
                  <a:lnTo>
                    <a:pt x="91" y="149"/>
                  </a:lnTo>
                  <a:lnTo>
                    <a:pt x="98" y="147"/>
                  </a:lnTo>
                  <a:lnTo>
                    <a:pt x="105" y="144"/>
                  </a:lnTo>
                  <a:lnTo>
                    <a:pt x="112" y="141"/>
                  </a:lnTo>
                  <a:lnTo>
                    <a:pt x="118" y="138"/>
                  </a:lnTo>
                  <a:lnTo>
                    <a:pt x="124" y="133"/>
                  </a:lnTo>
                  <a:lnTo>
                    <a:pt x="129" y="128"/>
                  </a:lnTo>
                  <a:lnTo>
                    <a:pt x="134" y="123"/>
                  </a:lnTo>
                  <a:lnTo>
                    <a:pt x="139" y="117"/>
                  </a:lnTo>
                  <a:lnTo>
                    <a:pt x="142" y="111"/>
                  </a:lnTo>
                  <a:lnTo>
                    <a:pt x="145" y="104"/>
                  </a:lnTo>
                  <a:lnTo>
                    <a:pt x="148" y="98"/>
                  </a:lnTo>
                  <a:lnTo>
                    <a:pt x="149" y="90"/>
                  </a:lnTo>
                  <a:lnTo>
                    <a:pt x="150" y="83"/>
                  </a:lnTo>
                  <a:lnTo>
                    <a:pt x="151" y="75"/>
                  </a:lnTo>
                  <a:lnTo>
                    <a:pt x="150" y="68"/>
                  </a:lnTo>
                  <a:lnTo>
                    <a:pt x="149" y="60"/>
                  </a:lnTo>
                  <a:lnTo>
                    <a:pt x="148" y="53"/>
                  </a:lnTo>
                  <a:lnTo>
                    <a:pt x="145" y="45"/>
                  </a:lnTo>
                  <a:lnTo>
                    <a:pt x="142" y="39"/>
                  </a:lnTo>
                  <a:lnTo>
                    <a:pt x="139" y="33"/>
                  </a:lnTo>
                  <a:lnTo>
                    <a:pt x="134" y="27"/>
                  </a:lnTo>
                  <a:lnTo>
                    <a:pt x="129" y="22"/>
                  </a:lnTo>
                  <a:lnTo>
                    <a:pt x="124" y="17"/>
                  </a:lnTo>
                  <a:lnTo>
                    <a:pt x="118" y="13"/>
                  </a:lnTo>
                  <a:lnTo>
                    <a:pt x="112" y="9"/>
                  </a:lnTo>
                  <a:lnTo>
                    <a:pt x="105" y="6"/>
                  </a:lnTo>
                  <a:lnTo>
                    <a:pt x="98" y="3"/>
                  </a:lnTo>
                  <a:lnTo>
                    <a:pt x="91" y="1"/>
                  </a:lnTo>
                  <a:lnTo>
                    <a:pt x="84"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DA141F21-352F-488C-9DF5-1F87FF1EB0C9}"/>
              </a:ext>
            </a:extLst>
          </p:cNvPr>
          <p:cNvGrpSpPr/>
          <p:nvPr/>
        </p:nvGrpSpPr>
        <p:grpSpPr>
          <a:xfrm>
            <a:off x="10364401" y="3336261"/>
            <a:ext cx="831410" cy="831410"/>
            <a:chOff x="10521522" y="3493382"/>
            <a:chExt cx="517168" cy="517168"/>
          </a:xfrm>
          <a:effectLst>
            <a:outerShdw blurRad="50800" dist="38100" dir="5400000" algn="t" rotWithShape="0">
              <a:prstClr val="black">
                <a:alpha val="20000"/>
              </a:prstClr>
            </a:outerShdw>
          </a:effectLst>
        </p:grpSpPr>
        <p:sp>
          <p:nvSpPr>
            <p:cNvPr id="89" name="Diamond 88">
              <a:extLst>
                <a:ext uri="{FF2B5EF4-FFF2-40B4-BE49-F238E27FC236}">
                  <a16:creationId xmlns:a16="http://schemas.microsoft.com/office/drawing/2014/main" id="{F47B0E58-657A-48EF-BAF2-2903B93B7EE2}"/>
                </a:ext>
              </a:extLst>
            </p:cNvPr>
            <p:cNvSpPr/>
            <p:nvPr/>
          </p:nvSpPr>
          <p:spPr>
            <a:xfrm>
              <a:off x="10521522" y="3493382"/>
              <a:ext cx="517168" cy="517168"/>
            </a:xfrm>
            <a:prstGeom prst="diamond">
              <a:avLst/>
            </a:prstGeom>
            <a:solidFill>
              <a:srgbClr val="F6543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B93D6908-1A5B-4818-9A35-37D618DAB52A}"/>
                </a:ext>
              </a:extLst>
            </p:cNvPr>
            <p:cNvGrpSpPr/>
            <p:nvPr/>
          </p:nvGrpSpPr>
          <p:grpSpPr>
            <a:xfrm>
              <a:off x="10700851" y="3676652"/>
              <a:ext cx="158512" cy="150630"/>
              <a:chOff x="5465763" y="1358900"/>
              <a:chExt cx="287337" cy="273050"/>
            </a:xfrm>
            <a:solidFill>
              <a:schemeClr val="bg1"/>
            </a:solidFill>
          </p:grpSpPr>
          <p:sp>
            <p:nvSpPr>
              <p:cNvPr id="145" name="Freeform 567">
                <a:extLst>
                  <a:ext uri="{FF2B5EF4-FFF2-40B4-BE49-F238E27FC236}">
                    <a16:creationId xmlns:a16="http://schemas.microsoft.com/office/drawing/2014/main" id="{8C00F454-949F-4AAA-99B5-B837D71C5339}"/>
                  </a:ext>
                </a:extLst>
              </p:cNvPr>
              <p:cNvSpPr>
                <a:spLocks noEditPoints="1"/>
              </p:cNvSpPr>
              <p:nvPr/>
            </p:nvSpPr>
            <p:spPr bwMode="auto">
              <a:xfrm>
                <a:off x="5586413" y="1446213"/>
                <a:ext cx="76200" cy="76200"/>
              </a:xfrm>
              <a:custGeom>
                <a:avLst/>
                <a:gdLst>
                  <a:gd name="T0" fmla="*/ 106 w 241"/>
                  <a:gd name="T1" fmla="*/ 72 h 241"/>
                  <a:gd name="T2" fmla="*/ 108 w 241"/>
                  <a:gd name="T3" fmla="*/ 66 h 241"/>
                  <a:gd name="T4" fmla="*/ 112 w 241"/>
                  <a:gd name="T5" fmla="*/ 63 h 241"/>
                  <a:gd name="T6" fmla="*/ 117 w 241"/>
                  <a:gd name="T7" fmla="*/ 61 h 241"/>
                  <a:gd name="T8" fmla="*/ 124 w 241"/>
                  <a:gd name="T9" fmla="*/ 60 h 241"/>
                  <a:gd name="T10" fmla="*/ 129 w 241"/>
                  <a:gd name="T11" fmla="*/ 63 h 241"/>
                  <a:gd name="T12" fmla="*/ 133 w 241"/>
                  <a:gd name="T13" fmla="*/ 66 h 241"/>
                  <a:gd name="T14" fmla="*/ 136 w 241"/>
                  <a:gd name="T15" fmla="*/ 72 h 241"/>
                  <a:gd name="T16" fmla="*/ 136 w 241"/>
                  <a:gd name="T17" fmla="*/ 165 h 241"/>
                  <a:gd name="T18" fmla="*/ 134 w 241"/>
                  <a:gd name="T19" fmla="*/ 171 h 241"/>
                  <a:gd name="T20" fmla="*/ 131 w 241"/>
                  <a:gd name="T21" fmla="*/ 176 h 241"/>
                  <a:gd name="T22" fmla="*/ 126 w 241"/>
                  <a:gd name="T23" fmla="*/ 179 h 241"/>
                  <a:gd name="T24" fmla="*/ 121 w 241"/>
                  <a:gd name="T25" fmla="*/ 180 h 241"/>
                  <a:gd name="T26" fmla="*/ 115 w 241"/>
                  <a:gd name="T27" fmla="*/ 179 h 241"/>
                  <a:gd name="T28" fmla="*/ 110 w 241"/>
                  <a:gd name="T29" fmla="*/ 176 h 241"/>
                  <a:gd name="T30" fmla="*/ 107 w 241"/>
                  <a:gd name="T31" fmla="*/ 171 h 241"/>
                  <a:gd name="T32" fmla="*/ 106 w 241"/>
                  <a:gd name="T33" fmla="*/ 165 h 241"/>
                  <a:gd name="T34" fmla="*/ 121 w 241"/>
                  <a:gd name="T35" fmla="*/ 241 h 241"/>
                  <a:gd name="T36" fmla="*/ 145 w 241"/>
                  <a:gd name="T37" fmla="*/ 238 h 241"/>
                  <a:gd name="T38" fmla="*/ 168 w 241"/>
                  <a:gd name="T39" fmla="*/ 232 h 241"/>
                  <a:gd name="T40" fmla="*/ 188 w 241"/>
                  <a:gd name="T41" fmla="*/ 220 h 241"/>
                  <a:gd name="T42" fmla="*/ 205 w 241"/>
                  <a:gd name="T43" fmla="*/ 206 h 241"/>
                  <a:gd name="T44" fmla="*/ 220 w 241"/>
                  <a:gd name="T45" fmla="*/ 188 h 241"/>
                  <a:gd name="T46" fmla="*/ 231 w 241"/>
                  <a:gd name="T47" fmla="*/ 167 h 241"/>
                  <a:gd name="T48" fmla="*/ 238 w 241"/>
                  <a:gd name="T49" fmla="*/ 145 h 241"/>
                  <a:gd name="T50" fmla="*/ 241 w 241"/>
                  <a:gd name="T51" fmla="*/ 120 h 241"/>
                  <a:gd name="T52" fmla="*/ 238 w 241"/>
                  <a:gd name="T53" fmla="*/ 96 h 241"/>
                  <a:gd name="T54" fmla="*/ 231 w 241"/>
                  <a:gd name="T55" fmla="*/ 74 h 241"/>
                  <a:gd name="T56" fmla="*/ 220 w 241"/>
                  <a:gd name="T57" fmla="*/ 53 h 241"/>
                  <a:gd name="T58" fmla="*/ 205 w 241"/>
                  <a:gd name="T59" fmla="*/ 35 h 241"/>
                  <a:gd name="T60" fmla="*/ 188 w 241"/>
                  <a:gd name="T61" fmla="*/ 20 h 241"/>
                  <a:gd name="T62" fmla="*/ 168 w 241"/>
                  <a:gd name="T63" fmla="*/ 9 h 241"/>
                  <a:gd name="T64" fmla="*/ 145 w 241"/>
                  <a:gd name="T65" fmla="*/ 2 h 241"/>
                  <a:gd name="T66" fmla="*/ 121 w 241"/>
                  <a:gd name="T67" fmla="*/ 0 h 241"/>
                  <a:gd name="T68" fmla="*/ 96 w 241"/>
                  <a:gd name="T69" fmla="*/ 2 h 241"/>
                  <a:gd name="T70" fmla="*/ 73 w 241"/>
                  <a:gd name="T71" fmla="*/ 9 h 241"/>
                  <a:gd name="T72" fmla="*/ 53 w 241"/>
                  <a:gd name="T73" fmla="*/ 20 h 241"/>
                  <a:gd name="T74" fmla="*/ 36 w 241"/>
                  <a:gd name="T75" fmla="*/ 35 h 241"/>
                  <a:gd name="T76" fmla="*/ 21 w 241"/>
                  <a:gd name="T77" fmla="*/ 53 h 241"/>
                  <a:gd name="T78" fmla="*/ 10 w 241"/>
                  <a:gd name="T79" fmla="*/ 74 h 241"/>
                  <a:gd name="T80" fmla="*/ 3 w 241"/>
                  <a:gd name="T81" fmla="*/ 96 h 241"/>
                  <a:gd name="T82" fmla="*/ 0 w 241"/>
                  <a:gd name="T83" fmla="*/ 120 h 241"/>
                  <a:gd name="T84" fmla="*/ 3 w 241"/>
                  <a:gd name="T85" fmla="*/ 145 h 241"/>
                  <a:gd name="T86" fmla="*/ 10 w 241"/>
                  <a:gd name="T87" fmla="*/ 167 h 241"/>
                  <a:gd name="T88" fmla="*/ 21 w 241"/>
                  <a:gd name="T89" fmla="*/ 188 h 241"/>
                  <a:gd name="T90" fmla="*/ 36 w 241"/>
                  <a:gd name="T91" fmla="*/ 206 h 241"/>
                  <a:gd name="T92" fmla="*/ 53 w 241"/>
                  <a:gd name="T93" fmla="*/ 220 h 241"/>
                  <a:gd name="T94" fmla="*/ 73 w 241"/>
                  <a:gd name="T95" fmla="*/ 232 h 241"/>
                  <a:gd name="T96" fmla="*/ 96 w 241"/>
                  <a:gd name="T97" fmla="*/ 238 h 241"/>
                  <a:gd name="T98" fmla="*/ 121 w 241"/>
                  <a:gd name="T9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1" h="241">
                    <a:moveTo>
                      <a:pt x="106" y="75"/>
                    </a:moveTo>
                    <a:lnTo>
                      <a:pt x="106" y="72"/>
                    </a:lnTo>
                    <a:lnTo>
                      <a:pt x="107" y="70"/>
                    </a:lnTo>
                    <a:lnTo>
                      <a:pt x="108" y="66"/>
                    </a:lnTo>
                    <a:lnTo>
                      <a:pt x="110" y="64"/>
                    </a:lnTo>
                    <a:lnTo>
                      <a:pt x="112" y="63"/>
                    </a:lnTo>
                    <a:lnTo>
                      <a:pt x="115" y="61"/>
                    </a:lnTo>
                    <a:lnTo>
                      <a:pt x="117" y="61"/>
                    </a:lnTo>
                    <a:lnTo>
                      <a:pt x="121" y="60"/>
                    </a:lnTo>
                    <a:lnTo>
                      <a:pt x="124" y="60"/>
                    </a:lnTo>
                    <a:lnTo>
                      <a:pt x="126" y="61"/>
                    </a:lnTo>
                    <a:lnTo>
                      <a:pt x="129" y="63"/>
                    </a:lnTo>
                    <a:lnTo>
                      <a:pt x="131" y="64"/>
                    </a:lnTo>
                    <a:lnTo>
                      <a:pt x="133" y="66"/>
                    </a:lnTo>
                    <a:lnTo>
                      <a:pt x="134" y="70"/>
                    </a:lnTo>
                    <a:lnTo>
                      <a:pt x="136" y="72"/>
                    </a:lnTo>
                    <a:lnTo>
                      <a:pt x="136" y="75"/>
                    </a:lnTo>
                    <a:lnTo>
                      <a:pt x="136" y="165"/>
                    </a:lnTo>
                    <a:lnTo>
                      <a:pt x="136" y="168"/>
                    </a:lnTo>
                    <a:lnTo>
                      <a:pt x="134" y="171"/>
                    </a:lnTo>
                    <a:lnTo>
                      <a:pt x="133" y="174"/>
                    </a:lnTo>
                    <a:lnTo>
                      <a:pt x="131" y="176"/>
                    </a:lnTo>
                    <a:lnTo>
                      <a:pt x="129" y="178"/>
                    </a:lnTo>
                    <a:lnTo>
                      <a:pt x="126" y="179"/>
                    </a:lnTo>
                    <a:lnTo>
                      <a:pt x="124" y="180"/>
                    </a:lnTo>
                    <a:lnTo>
                      <a:pt x="121" y="180"/>
                    </a:lnTo>
                    <a:lnTo>
                      <a:pt x="117" y="180"/>
                    </a:lnTo>
                    <a:lnTo>
                      <a:pt x="115" y="179"/>
                    </a:lnTo>
                    <a:lnTo>
                      <a:pt x="112" y="178"/>
                    </a:lnTo>
                    <a:lnTo>
                      <a:pt x="110" y="176"/>
                    </a:lnTo>
                    <a:lnTo>
                      <a:pt x="108" y="174"/>
                    </a:lnTo>
                    <a:lnTo>
                      <a:pt x="107" y="171"/>
                    </a:lnTo>
                    <a:lnTo>
                      <a:pt x="106" y="168"/>
                    </a:lnTo>
                    <a:lnTo>
                      <a:pt x="106" y="165"/>
                    </a:lnTo>
                    <a:lnTo>
                      <a:pt x="106" y="75"/>
                    </a:lnTo>
                    <a:close/>
                    <a:moveTo>
                      <a:pt x="121" y="241"/>
                    </a:moveTo>
                    <a:lnTo>
                      <a:pt x="132" y="240"/>
                    </a:lnTo>
                    <a:lnTo>
                      <a:pt x="145" y="238"/>
                    </a:lnTo>
                    <a:lnTo>
                      <a:pt x="156" y="236"/>
                    </a:lnTo>
                    <a:lnTo>
                      <a:pt x="168" y="232"/>
                    </a:lnTo>
                    <a:lnTo>
                      <a:pt x="177" y="226"/>
                    </a:lnTo>
                    <a:lnTo>
                      <a:pt x="188" y="220"/>
                    </a:lnTo>
                    <a:lnTo>
                      <a:pt x="197" y="213"/>
                    </a:lnTo>
                    <a:lnTo>
                      <a:pt x="205" y="206"/>
                    </a:lnTo>
                    <a:lnTo>
                      <a:pt x="214" y="197"/>
                    </a:lnTo>
                    <a:lnTo>
                      <a:pt x="220" y="188"/>
                    </a:lnTo>
                    <a:lnTo>
                      <a:pt x="227" y="178"/>
                    </a:lnTo>
                    <a:lnTo>
                      <a:pt x="231" y="167"/>
                    </a:lnTo>
                    <a:lnTo>
                      <a:pt x="235" y="156"/>
                    </a:lnTo>
                    <a:lnTo>
                      <a:pt x="238" y="145"/>
                    </a:lnTo>
                    <a:lnTo>
                      <a:pt x="241" y="133"/>
                    </a:lnTo>
                    <a:lnTo>
                      <a:pt x="241" y="120"/>
                    </a:lnTo>
                    <a:lnTo>
                      <a:pt x="241" y="108"/>
                    </a:lnTo>
                    <a:lnTo>
                      <a:pt x="238" y="96"/>
                    </a:lnTo>
                    <a:lnTo>
                      <a:pt x="235" y="85"/>
                    </a:lnTo>
                    <a:lnTo>
                      <a:pt x="231" y="74"/>
                    </a:lnTo>
                    <a:lnTo>
                      <a:pt x="227" y="63"/>
                    </a:lnTo>
                    <a:lnTo>
                      <a:pt x="220" y="53"/>
                    </a:lnTo>
                    <a:lnTo>
                      <a:pt x="214" y="44"/>
                    </a:lnTo>
                    <a:lnTo>
                      <a:pt x="205" y="35"/>
                    </a:lnTo>
                    <a:lnTo>
                      <a:pt x="197" y="28"/>
                    </a:lnTo>
                    <a:lnTo>
                      <a:pt x="188" y="20"/>
                    </a:lnTo>
                    <a:lnTo>
                      <a:pt x="177" y="15"/>
                    </a:lnTo>
                    <a:lnTo>
                      <a:pt x="168" y="9"/>
                    </a:lnTo>
                    <a:lnTo>
                      <a:pt x="156" y="5"/>
                    </a:lnTo>
                    <a:lnTo>
                      <a:pt x="145" y="2"/>
                    </a:lnTo>
                    <a:lnTo>
                      <a:pt x="132" y="1"/>
                    </a:lnTo>
                    <a:lnTo>
                      <a:pt x="121" y="0"/>
                    </a:lnTo>
                    <a:lnTo>
                      <a:pt x="109" y="1"/>
                    </a:lnTo>
                    <a:lnTo>
                      <a:pt x="96" y="2"/>
                    </a:lnTo>
                    <a:lnTo>
                      <a:pt x="85" y="5"/>
                    </a:lnTo>
                    <a:lnTo>
                      <a:pt x="73" y="9"/>
                    </a:lnTo>
                    <a:lnTo>
                      <a:pt x="64" y="15"/>
                    </a:lnTo>
                    <a:lnTo>
                      <a:pt x="53" y="20"/>
                    </a:lnTo>
                    <a:lnTo>
                      <a:pt x="44" y="28"/>
                    </a:lnTo>
                    <a:lnTo>
                      <a:pt x="36" y="35"/>
                    </a:lnTo>
                    <a:lnTo>
                      <a:pt x="27" y="44"/>
                    </a:lnTo>
                    <a:lnTo>
                      <a:pt x="21" y="53"/>
                    </a:lnTo>
                    <a:lnTo>
                      <a:pt x="14" y="63"/>
                    </a:lnTo>
                    <a:lnTo>
                      <a:pt x="10" y="74"/>
                    </a:lnTo>
                    <a:lnTo>
                      <a:pt x="6" y="85"/>
                    </a:lnTo>
                    <a:lnTo>
                      <a:pt x="3" y="96"/>
                    </a:lnTo>
                    <a:lnTo>
                      <a:pt x="0" y="108"/>
                    </a:lnTo>
                    <a:lnTo>
                      <a:pt x="0" y="120"/>
                    </a:lnTo>
                    <a:lnTo>
                      <a:pt x="0" y="133"/>
                    </a:lnTo>
                    <a:lnTo>
                      <a:pt x="3" y="145"/>
                    </a:lnTo>
                    <a:lnTo>
                      <a:pt x="6" y="156"/>
                    </a:lnTo>
                    <a:lnTo>
                      <a:pt x="10" y="167"/>
                    </a:lnTo>
                    <a:lnTo>
                      <a:pt x="14" y="178"/>
                    </a:lnTo>
                    <a:lnTo>
                      <a:pt x="21" y="188"/>
                    </a:lnTo>
                    <a:lnTo>
                      <a:pt x="27" y="197"/>
                    </a:lnTo>
                    <a:lnTo>
                      <a:pt x="36" y="206"/>
                    </a:lnTo>
                    <a:lnTo>
                      <a:pt x="44" y="213"/>
                    </a:lnTo>
                    <a:lnTo>
                      <a:pt x="53" y="220"/>
                    </a:lnTo>
                    <a:lnTo>
                      <a:pt x="64" y="226"/>
                    </a:lnTo>
                    <a:lnTo>
                      <a:pt x="73" y="232"/>
                    </a:lnTo>
                    <a:lnTo>
                      <a:pt x="85" y="236"/>
                    </a:lnTo>
                    <a:lnTo>
                      <a:pt x="96" y="238"/>
                    </a:lnTo>
                    <a:lnTo>
                      <a:pt x="109" y="240"/>
                    </a:lnTo>
                    <a:lnTo>
                      <a:pt x="121"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568">
                <a:extLst>
                  <a:ext uri="{FF2B5EF4-FFF2-40B4-BE49-F238E27FC236}">
                    <a16:creationId xmlns:a16="http://schemas.microsoft.com/office/drawing/2014/main" id="{A86ED2B7-3123-42EA-BA9A-7AA927DCEB4D}"/>
                  </a:ext>
                </a:extLst>
              </p:cNvPr>
              <p:cNvSpPr>
                <a:spLocks noEditPoints="1"/>
              </p:cNvSpPr>
              <p:nvPr/>
            </p:nvSpPr>
            <p:spPr bwMode="auto">
              <a:xfrm>
                <a:off x="5643563" y="1358900"/>
                <a:ext cx="76200" cy="77788"/>
              </a:xfrm>
              <a:custGeom>
                <a:avLst/>
                <a:gdLst>
                  <a:gd name="T0" fmla="*/ 106 w 241"/>
                  <a:gd name="T1" fmla="*/ 73 h 242"/>
                  <a:gd name="T2" fmla="*/ 108 w 241"/>
                  <a:gd name="T3" fmla="*/ 68 h 242"/>
                  <a:gd name="T4" fmla="*/ 112 w 241"/>
                  <a:gd name="T5" fmla="*/ 64 h 242"/>
                  <a:gd name="T6" fmla="*/ 118 w 241"/>
                  <a:gd name="T7" fmla="*/ 62 h 242"/>
                  <a:gd name="T8" fmla="*/ 123 w 241"/>
                  <a:gd name="T9" fmla="*/ 62 h 242"/>
                  <a:gd name="T10" fmla="*/ 128 w 241"/>
                  <a:gd name="T11" fmla="*/ 64 h 242"/>
                  <a:gd name="T12" fmla="*/ 133 w 241"/>
                  <a:gd name="T13" fmla="*/ 68 h 242"/>
                  <a:gd name="T14" fmla="*/ 135 w 241"/>
                  <a:gd name="T15" fmla="*/ 73 h 242"/>
                  <a:gd name="T16" fmla="*/ 135 w 241"/>
                  <a:gd name="T17" fmla="*/ 167 h 242"/>
                  <a:gd name="T18" fmla="*/ 134 w 241"/>
                  <a:gd name="T19" fmla="*/ 172 h 242"/>
                  <a:gd name="T20" fmla="*/ 130 w 241"/>
                  <a:gd name="T21" fmla="*/ 177 h 242"/>
                  <a:gd name="T22" fmla="*/ 126 w 241"/>
                  <a:gd name="T23" fmla="*/ 181 h 242"/>
                  <a:gd name="T24" fmla="*/ 120 w 241"/>
                  <a:gd name="T25" fmla="*/ 182 h 242"/>
                  <a:gd name="T26" fmla="*/ 114 w 241"/>
                  <a:gd name="T27" fmla="*/ 181 h 242"/>
                  <a:gd name="T28" fmla="*/ 110 w 241"/>
                  <a:gd name="T29" fmla="*/ 177 h 242"/>
                  <a:gd name="T30" fmla="*/ 107 w 241"/>
                  <a:gd name="T31" fmla="*/ 172 h 242"/>
                  <a:gd name="T32" fmla="*/ 105 w 241"/>
                  <a:gd name="T33" fmla="*/ 167 h 242"/>
                  <a:gd name="T34" fmla="*/ 120 w 241"/>
                  <a:gd name="T35" fmla="*/ 242 h 242"/>
                  <a:gd name="T36" fmla="*/ 144 w 241"/>
                  <a:gd name="T37" fmla="*/ 240 h 242"/>
                  <a:gd name="T38" fmla="*/ 167 w 241"/>
                  <a:gd name="T39" fmla="*/ 232 h 242"/>
                  <a:gd name="T40" fmla="*/ 187 w 241"/>
                  <a:gd name="T41" fmla="*/ 221 h 242"/>
                  <a:gd name="T42" fmla="*/ 206 w 241"/>
                  <a:gd name="T43" fmla="*/ 206 h 242"/>
                  <a:gd name="T44" fmla="*/ 221 w 241"/>
                  <a:gd name="T45" fmla="*/ 188 h 242"/>
                  <a:gd name="T46" fmla="*/ 231 w 241"/>
                  <a:gd name="T47" fmla="*/ 168 h 242"/>
                  <a:gd name="T48" fmla="*/ 238 w 241"/>
                  <a:gd name="T49" fmla="*/ 145 h 242"/>
                  <a:gd name="T50" fmla="*/ 241 w 241"/>
                  <a:gd name="T51" fmla="*/ 122 h 242"/>
                  <a:gd name="T52" fmla="*/ 238 w 241"/>
                  <a:gd name="T53" fmla="*/ 97 h 242"/>
                  <a:gd name="T54" fmla="*/ 231 w 241"/>
                  <a:gd name="T55" fmla="*/ 74 h 242"/>
                  <a:gd name="T56" fmla="*/ 221 w 241"/>
                  <a:gd name="T57" fmla="*/ 54 h 242"/>
                  <a:gd name="T58" fmla="*/ 206 w 241"/>
                  <a:gd name="T59" fmla="*/ 36 h 242"/>
                  <a:gd name="T60" fmla="*/ 187 w 241"/>
                  <a:gd name="T61" fmla="*/ 22 h 242"/>
                  <a:gd name="T62" fmla="*/ 167 w 241"/>
                  <a:gd name="T63" fmla="*/ 10 h 242"/>
                  <a:gd name="T64" fmla="*/ 144 w 241"/>
                  <a:gd name="T65" fmla="*/ 4 h 242"/>
                  <a:gd name="T66" fmla="*/ 120 w 241"/>
                  <a:gd name="T67" fmla="*/ 0 h 242"/>
                  <a:gd name="T68" fmla="*/ 96 w 241"/>
                  <a:gd name="T69" fmla="*/ 4 h 242"/>
                  <a:gd name="T70" fmla="*/ 74 w 241"/>
                  <a:gd name="T71" fmla="*/ 10 h 242"/>
                  <a:gd name="T72" fmla="*/ 53 w 241"/>
                  <a:gd name="T73" fmla="*/ 22 h 242"/>
                  <a:gd name="T74" fmla="*/ 35 w 241"/>
                  <a:gd name="T75" fmla="*/ 36 h 242"/>
                  <a:gd name="T76" fmla="*/ 20 w 241"/>
                  <a:gd name="T77" fmla="*/ 54 h 242"/>
                  <a:gd name="T78" fmla="*/ 9 w 241"/>
                  <a:gd name="T79" fmla="*/ 74 h 242"/>
                  <a:gd name="T80" fmla="*/ 2 w 241"/>
                  <a:gd name="T81" fmla="*/ 97 h 242"/>
                  <a:gd name="T82" fmla="*/ 0 w 241"/>
                  <a:gd name="T83" fmla="*/ 122 h 242"/>
                  <a:gd name="T84" fmla="*/ 2 w 241"/>
                  <a:gd name="T85" fmla="*/ 145 h 242"/>
                  <a:gd name="T86" fmla="*/ 9 w 241"/>
                  <a:gd name="T87" fmla="*/ 168 h 242"/>
                  <a:gd name="T88" fmla="*/ 20 w 241"/>
                  <a:gd name="T89" fmla="*/ 188 h 242"/>
                  <a:gd name="T90" fmla="*/ 35 w 241"/>
                  <a:gd name="T91" fmla="*/ 206 h 242"/>
                  <a:gd name="T92" fmla="*/ 53 w 241"/>
                  <a:gd name="T93" fmla="*/ 221 h 242"/>
                  <a:gd name="T94" fmla="*/ 74 w 241"/>
                  <a:gd name="T95" fmla="*/ 232 h 242"/>
                  <a:gd name="T96" fmla="*/ 96 w 241"/>
                  <a:gd name="T97" fmla="*/ 240 h 242"/>
                  <a:gd name="T98" fmla="*/ 120 w 241"/>
                  <a:gd name="T9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1" h="242">
                    <a:moveTo>
                      <a:pt x="105" y="77"/>
                    </a:moveTo>
                    <a:lnTo>
                      <a:pt x="106" y="73"/>
                    </a:lnTo>
                    <a:lnTo>
                      <a:pt x="107" y="70"/>
                    </a:lnTo>
                    <a:lnTo>
                      <a:pt x="108" y="68"/>
                    </a:lnTo>
                    <a:lnTo>
                      <a:pt x="110" y="66"/>
                    </a:lnTo>
                    <a:lnTo>
                      <a:pt x="112" y="64"/>
                    </a:lnTo>
                    <a:lnTo>
                      <a:pt x="114" y="63"/>
                    </a:lnTo>
                    <a:lnTo>
                      <a:pt x="118" y="62"/>
                    </a:lnTo>
                    <a:lnTo>
                      <a:pt x="120" y="62"/>
                    </a:lnTo>
                    <a:lnTo>
                      <a:pt x="123" y="62"/>
                    </a:lnTo>
                    <a:lnTo>
                      <a:pt x="126" y="63"/>
                    </a:lnTo>
                    <a:lnTo>
                      <a:pt x="128" y="64"/>
                    </a:lnTo>
                    <a:lnTo>
                      <a:pt x="130" y="66"/>
                    </a:lnTo>
                    <a:lnTo>
                      <a:pt x="133" y="68"/>
                    </a:lnTo>
                    <a:lnTo>
                      <a:pt x="134" y="70"/>
                    </a:lnTo>
                    <a:lnTo>
                      <a:pt x="135" y="73"/>
                    </a:lnTo>
                    <a:lnTo>
                      <a:pt x="135" y="77"/>
                    </a:lnTo>
                    <a:lnTo>
                      <a:pt x="135" y="167"/>
                    </a:lnTo>
                    <a:lnTo>
                      <a:pt x="135" y="170"/>
                    </a:lnTo>
                    <a:lnTo>
                      <a:pt x="134" y="172"/>
                    </a:lnTo>
                    <a:lnTo>
                      <a:pt x="133" y="175"/>
                    </a:lnTo>
                    <a:lnTo>
                      <a:pt x="130" y="177"/>
                    </a:lnTo>
                    <a:lnTo>
                      <a:pt x="128" y="178"/>
                    </a:lnTo>
                    <a:lnTo>
                      <a:pt x="126" y="181"/>
                    </a:lnTo>
                    <a:lnTo>
                      <a:pt x="123" y="182"/>
                    </a:lnTo>
                    <a:lnTo>
                      <a:pt x="120" y="182"/>
                    </a:lnTo>
                    <a:lnTo>
                      <a:pt x="118" y="182"/>
                    </a:lnTo>
                    <a:lnTo>
                      <a:pt x="114" y="181"/>
                    </a:lnTo>
                    <a:lnTo>
                      <a:pt x="112" y="178"/>
                    </a:lnTo>
                    <a:lnTo>
                      <a:pt x="110" y="177"/>
                    </a:lnTo>
                    <a:lnTo>
                      <a:pt x="108" y="175"/>
                    </a:lnTo>
                    <a:lnTo>
                      <a:pt x="107" y="172"/>
                    </a:lnTo>
                    <a:lnTo>
                      <a:pt x="106" y="170"/>
                    </a:lnTo>
                    <a:lnTo>
                      <a:pt x="105" y="167"/>
                    </a:lnTo>
                    <a:lnTo>
                      <a:pt x="105" y="77"/>
                    </a:lnTo>
                    <a:close/>
                    <a:moveTo>
                      <a:pt x="120" y="242"/>
                    </a:moveTo>
                    <a:lnTo>
                      <a:pt x="133" y="241"/>
                    </a:lnTo>
                    <a:lnTo>
                      <a:pt x="144" y="240"/>
                    </a:lnTo>
                    <a:lnTo>
                      <a:pt x="156" y="236"/>
                    </a:lnTo>
                    <a:lnTo>
                      <a:pt x="167" y="232"/>
                    </a:lnTo>
                    <a:lnTo>
                      <a:pt x="178" y="227"/>
                    </a:lnTo>
                    <a:lnTo>
                      <a:pt x="187" y="221"/>
                    </a:lnTo>
                    <a:lnTo>
                      <a:pt x="197" y="214"/>
                    </a:lnTo>
                    <a:lnTo>
                      <a:pt x="206" y="206"/>
                    </a:lnTo>
                    <a:lnTo>
                      <a:pt x="213" y="198"/>
                    </a:lnTo>
                    <a:lnTo>
                      <a:pt x="221" y="188"/>
                    </a:lnTo>
                    <a:lnTo>
                      <a:pt x="226" y="178"/>
                    </a:lnTo>
                    <a:lnTo>
                      <a:pt x="231" y="168"/>
                    </a:lnTo>
                    <a:lnTo>
                      <a:pt x="236" y="157"/>
                    </a:lnTo>
                    <a:lnTo>
                      <a:pt x="238" y="145"/>
                    </a:lnTo>
                    <a:lnTo>
                      <a:pt x="240" y="133"/>
                    </a:lnTo>
                    <a:lnTo>
                      <a:pt x="241" y="122"/>
                    </a:lnTo>
                    <a:lnTo>
                      <a:pt x="240" y="109"/>
                    </a:lnTo>
                    <a:lnTo>
                      <a:pt x="238" y="97"/>
                    </a:lnTo>
                    <a:lnTo>
                      <a:pt x="236" y="85"/>
                    </a:lnTo>
                    <a:lnTo>
                      <a:pt x="231" y="74"/>
                    </a:lnTo>
                    <a:lnTo>
                      <a:pt x="226" y="64"/>
                    </a:lnTo>
                    <a:lnTo>
                      <a:pt x="221" y="54"/>
                    </a:lnTo>
                    <a:lnTo>
                      <a:pt x="213" y="44"/>
                    </a:lnTo>
                    <a:lnTo>
                      <a:pt x="206" y="36"/>
                    </a:lnTo>
                    <a:lnTo>
                      <a:pt x="197" y="28"/>
                    </a:lnTo>
                    <a:lnTo>
                      <a:pt x="187" y="22"/>
                    </a:lnTo>
                    <a:lnTo>
                      <a:pt x="178" y="15"/>
                    </a:lnTo>
                    <a:lnTo>
                      <a:pt x="167" y="10"/>
                    </a:lnTo>
                    <a:lnTo>
                      <a:pt x="156" y="7"/>
                    </a:lnTo>
                    <a:lnTo>
                      <a:pt x="144" y="4"/>
                    </a:lnTo>
                    <a:lnTo>
                      <a:pt x="133" y="2"/>
                    </a:lnTo>
                    <a:lnTo>
                      <a:pt x="120" y="0"/>
                    </a:lnTo>
                    <a:lnTo>
                      <a:pt x="108" y="2"/>
                    </a:lnTo>
                    <a:lnTo>
                      <a:pt x="96" y="4"/>
                    </a:lnTo>
                    <a:lnTo>
                      <a:pt x="84" y="6"/>
                    </a:lnTo>
                    <a:lnTo>
                      <a:pt x="74" y="10"/>
                    </a:lnTo>
                    <a:lnTo>
                      <a:pt x="63" y="15"/>
                    </a:lnTo>
                    <a:lnTo>
                      <a:pt x="53" y="22"/>
                    </a:lnTo>
                    <a:lnTo>
                      <a:pt x="44" y="28"/>
                    </a:lnTo>
                    <a:lnTo>
                      <a:pt x="35" y="36"/>
                    </a:lnTo>
                    <a:lnTo>
                      <a:pt x="27" y="44"/>
                    </a:lnTo>
                    <a:lnTo>
                      <a:pt x="20" y="54"/>
                    </a:lnTo>
                    <a:lnTo>
                      <a:pt x="15" y="64"/>
                    </a:lnTo>
                    <a:lnTo>
                      <a:pt x="9" y="74"/>
                    </a:lnTo>
                    <a:lnTo>
                      <a:pt x="5" y="85"/>
                    </a:lnTo>
                    <a:lnTo>
                      <a:pt x="2" y="97"/>
                    </a:lnTo>
                    <a:lnTo>
                      <a:pt x="1" y="109"/>
                    </a:lnTo>
                    <a:lnTo>
                      <a:pt x="0" y="122"/>
                    </a:lnTo>
                    <a:lnTo>
                      <a:pt x="1" y="133"/>
                    </a:lnTo>
                    <a:lnTo>
                      <a:pt x="2" y="145"/>
                    </a:lnTo>
                    <a:lnTo>
                      <a:pt x="5" y="157"/>
                    </a:lnTo>
                    <a:lnTo>
                      <a:pt x="9" y="168"/>
                    </a:lnTo>
                    <a:lnTo>
                      <a:pt x="15" y="178"/>
                    </a:lnTo>
                    <a:lnTo>
                      <a:pt x="20" y="188"/>
                    </a:lnTo>
                    <a:lnTo>
                      <a:pt x="27" y="198"/>
                    </a:lnTo>
                    <a:lnTo>
                      <a:pt x="35" y="206"/>
                    </a:lnTo>
                    <a:lnTo>
                      <a:pt x="44" y="214"/>
                    </a:lnTo>
                    <a:lnTo>
                      <a:pt x="53" y="221"/>
                    </a:lnTo>
                    <a:lnTo>
                      <a:pt x="63" y="227"/>
                    </a:lnTo>
                    <a:lnTo>
                      <a:pt x="74" y="232"/>
                    </a:lnTo>
                    <a:lnTo>
                      <a:pt x="84" y="236"/>
                    </a:lnTo>
                    <a:lnTo>
                      <a:pt x="96" y="240"/>
                    </a:lnTo>
                    <a:lnTo>
                      <a:pt x="108" y="241"/>
                    </a:lnTo>
                    <a:lnTo>
                      <a:pt x="120"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569">
                <a:extLst>
                  <a:ext uri="{FF2B5EF4-FFF2-40B4-BE49-F238E27FC236}">
                    <a16:creationId xmlns:a16="http://schemas.microsoft.com/office/drawing/2014/main" id="{376DF586-2DEC-494F-8AF9-2E0869D62600}"/>
                  </a:ext>
                </a:extLst>
              </p:cNvPr>
              <p:cNvSpPr>
                <a:spLocks/>
              </p:cNvSpPr>
              <p:nvPr/>
            </p:nvSpPr>
            <p:spPr bwMode="auto">
              <a:xfrm>
                <a:off x="5465763" y="1517650"/>
                <a:ext cx="57150" cy="95250"/>
              </a:xfrm>
              <a:custGeom>
                <a:avLst/>
                <a:gdLst>
                  <a:gd name="T0" fmla="*/ 165 w 180"/>
                  <a:gd name="T1" fmla="*/ 0 h 302"/>
                  <a:gd name="T2" fmla="*/ 15 w 180"/>
                  <a:gd name="T3" fmla="*/ 0 h 302"/>
                  <a:gd name="T4" fmla="*/ 12 w 180"/>
                  <a:gd name="T5" fmla="*/ 0 h 302"/>
                  <a:gd name="T6" fmla="*/ 9 w 180"/>
                  <a:gd name="T7" fmla="*/ 1 h 302"/>
                  <a:gd name="T8" fmla="*/ 6 w 180"/>
                  <a:gd name="T9" fmla="*/ 2 h 302"/>
                  <a:gd name="T10" fmla="*/ 4 w 180"/>
                  <a:gd name="T11" fmla="*/ 4 h 302"/>
                  <a:gd name="T12" fmla="*/ 2 w 180"/>
                  <a:gd name="T13" fmla="*/ 7 h 302"/>
                  <a:gd name="T14" fmla="*/ 1 w 180"/>
                  <a:gd name="T15" fmla="*/ 9 h 302"/>
                  <a:gd name="T16" fmla="*/ 0 w 180"/>
                  <a:gd name="T17" fmla="*/ 12 h 302"/>
                  <a:gd name="T18" fmla="*/ 0 w 180"/>
                  <a:gd name="T19" fmla="*/ 15 h 302"/>
                  <a:gd name="T20" fmla="*/ 0 w 180"/>
                  <a:gd name="T21" fmla="*/ 287 h 302"/>
                  <a:gd name="T22" fmla="*/ 0 w 180"/>
                  <a:gd name="T23" fmla="*/ 289 h 302"/>
                  <a:gd name="T24" fmla="*/ 1 w 180"/>
                  <a:gd name="T25" fmla="*/ 292 h 302"/>
                  <a:gd name="T26" fmla="*/ 2 w 180"/>
                  <a:gd name="T27" fmla="*/ 294 h 302"/>
                  <a:gd name="T28" fmla="*/ 4 w 180"/>
                  <a:gd name="T29" fmla="*/ 296 h 302"/>
                  <a:gd name="T30" fmla="*/ 6 w 180"/>
                  <a:gd name="T31" fmla="*/ 298 h 302"/>
                  <a:gd name="T32" fmla="*/ 9 w 180"/>
                  <a:gd name="T33" fmla="*/ 299 h 302"/>
                  <a:gd name="T34" fmla="*/ 12 w 180"/>
                  <a:gd name="T35" fmla="*/ 301 h 302"/>
                  <a:gd name="T36" fmla="*/ 15 w 180"/>
                  <a:gd name="T37" fmla="*/ 302 h 302"/>
                  <a:gd name="T38" fmla="*/ 165 w 180"/>
                  <a:gd name="T39" fmla="*/ 302 h 302"/>
                  <a:gd name="T40" fmla="*/ 168 w 180"/>
                  <a:gd name="T41" fmla="*/ 301 h 302"/>
                  <a:gd name="T42" fmla="*/ 172 w 180"/>
                  <a:gd name="T43" fmla="*/ 299 h 302"/>
                  <a:gd name="T44" fmla="*/ 174 w 180"/>
                  <a:gd name="T45" fmla="*/ 298 h 302"/>
                  <a:gd name="T46" fmla="*/ 176 w 180"/>
                  <a:gd name="T47" fmla="*/ 296 h 302"/>
                  <a:gd name="T48" fmla="*/ 178 w 180"/>
                  <a:gd name="T49" fmla="*/ 294 h 302"/>
                  <a:gd name="T50" fmla="*/ 179 w 180"/>
                  <a:gd name="T51" fmla="*/ 292 h 302"/>
                  <a:gd name="T52" fmla="*/ 180 w 180"/>
                  <a:gd name="T53" fmla="*/ 289 h 302"/>
                  <a:gd name="T54" fmla="*/ 180 w 180"/>
                  <a:gd name="T55" fmla="*/ 287 h 302"/>
                  <a:gd name="T56" fmla="*/ 180 w 180"/>
                  <a:gd name="T57" fmla="*/ 15 h 302"/>
                  <a:gd name="T58" fmla="*/ 180 w 180"/>
                  <a:gd name="T59" fmla="*/ 12 h 302"/>
                  <a:gd name="T60" fmla="*/ 179 w 180"/>
                  <a:gd name="T61" fmla="*/ 9 h 302"/>
                  <a:gd name="T62" fmla="*/ 178 w 180"/>
                  <a:gd name="T63" fmla="*/ 7 h 302"/>
                  <a:gd name="T64" fmla="*/ 176 w 180"/>
                  <a:gd name="T65" fmla="*/ 4 h 302"/>
                  <a:gd name="T66" fmla="*/ 174 w 180"/>
                  <a:gd name="T67" fmla="*/ 2 h 302"/>
                  <a:gd name="T68" fmla="*/ 172 w 180"/>
                  <a:gd name="T69" fmla="*/ 1 h 302"/>
                  <a:gd name="T70" fmla="*/ 168 w 180"/>
                  <a:gd name="T71" fmla="*/ 0 h 302"/>
                  <a:gd name="T72" fmla="*/ 165 w 180"/>
                  <a:gd name="T7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02">
                    <a:moveTo>
                      <a:pt x="165" y="0"/>
                    </a:moveTo>
                    <a:lnTo>
                      <a:pt x="15" y="0"/>
                    </a:lnTo>
                    <a:lnTo>
                      <a:pt x="12" y="0"/>
                    </a:lnTo>
                    <a:lnTo>
                      <a:pt x="9" y="1"/>
                    </a:lnTo>
                    <a:lnTo>
                      <a:pt x="6" y="2"/>
                    </a:lnTo>
                    <a:lnTo>
                      <a:pt x="4" y="4"/>
                    </a:lnTo>
                    <a:lnTo>
                      <a:pt x="2" y="7"/>
                    </a:lnTo>
                    <a:lnTo>
                      <a:pt x="1" y="9"/>
                    </a:lnTo>
                    <a:lnTo>
                      <a:pt x="0" y="12"/>
                    </a:lnTo>
                    <a:lnTo>
                      <a:pt x="0" y="15"/>
                    </a:lnTo>
                    <a:lnTo>
                      <a:pt x="0" y="287"/>
                    </a:lnTo>
                    <a:lnTo>
                      <a:pt x="0" y="289"/>
                    </a:lnTo>
                    <a:lnTo>
                      <a:pt x="1" y="292"/>
                    </a:lnTo>
                    <a:lnTo>
                      <a:pt x="2" y="294"/>
                    </a:lnTo>
                    <a:lnTo>
                      <a:pt x="4" y="296"/>
                    </a:lnTo>
                    <a:lnTo>
                      <a:pt x="6" y="298"/>
                    </a:lnTo>
                    <a:lnTo>
                      <a:pt x="9" y="299"/>
                    </a:lnTo>
                    <a:lnTo>
                      <a:pt x="12" y="301"/>
                    </a:lnTo>
                    <a:lnTo>
                      <a:pt x="15" y="302"/>
                    </a:lnTo>
                    <a:lnTo>
                      <a:pt x="165" y="302"/>
                    </a:lnTo>
                    <a:lnTo>
                      <a:pt x="168" y="301"/>
                    </a:lnTo>
                    <a:lnTo>
                      <a:pt x="172" y="299"/>
                    </a:lnTo>
                    <a:lnTo>
                      <a:pt x="174" y="298"/>
                    </a:lnTo>
                    <a:lnTo>
                      <a:pt x="176" y="296"/>
                    </a:lnTo>
                    <a:lnTo>
                      <a:pt x="178" y="294"/>
                    </a:lnTo>
                    <a:lnTo>
                      <a:pt x="179" y="292"/>
                    </a:lnTo>
                    <a:lnTo>
                      <a:pt x="180" y="289"/>
                    </a:lnTo>
                    <a:lnTo>
                      <a:pt x="180" y="287"/>
                    </a:lnTo>
                    <a:lnTo>
                      <a:pt x="180" y="15"/>
                    </a:lnTo>
                    <a:lnTo>
                      <a:pt x="180" y="12"/>
                    </a:lnTo>
                    <a:lnTo>
                      <a:pt x="179" y="9"/>
                    </a:lnTo>
                    <a:lnTo>
                      <a:pt x="178" y="7"/>
                    </a:lnTo>
                    <a:lnTo>
                      <a:pt x="176" y="4"/>
                    </a:lnTo>
                    <a:lnTo>
                      <a:pt x="174" y="2"/>
                    </a:lnTo>
                    <a:lnTo>
                      <a:pt x="172" y="1"/>
                    </a:lnTo>
                    <a:lnTo>
                      <a:pt x="168"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570">
                <a:extLst>
                  <a:ext uri="{FF2B5EF4-FFF2-40B4-BE49-F238E27FC236}">
                    <a16:creationId xmlns:a16="http://schemas.microsoft.com/office/drawing/2014/main" id="{96816102-E875-45E9-9996-8FB34F2CCA1E}"/>
                  </a:ext>
                </a:extLst>
              </p:cNvPr>
              <p:cNvSpPr>
                <a:spLocks/>
              </p:cNvSpPr>
              <p:nvPr/>
            </p:nvSpPr>
            <p:spPr bwMode="auto">
              <a:xfrm>
                <a:off x="5527675" y="1527175"/>
                <a:ext cx="225425" cy="104775"/>
              </a:xfrm>
              <a:custGeom>
                <a:avLst/>
                <a:gdLst>
                  <a:gd name="T0" fmla="*/ 688 w 708"/>
                  <a:gd name="T1" fmla="*/ 110 h 331"/>
                  <a:gd name="T2" fmla="*/ 665 w 708"/>
                  <a:gd name="T3" fmla="*/ 95 h 331"/>
                  <a:gd name="T4" fmla="*/ 644 w 708"/>
                  <a:gd name="T5" fmla="*/ 87 h 331"/>
                  <a:gd name="T6" fmla="*/ 622 w 708"/>
                  <a:gd name="T7" fmla="*/ 85 h 331"/>
                  <a:gd name="T8" fmla="*/ 583 w 708"/>
                  <a:gd name="T9" fmla="*/ 91 h 331"/>
                  <a:gd name="T10" fmla="*/ 502 w 708"/>
                  <a:gd name="T11" fmla="*/ 137 h 331"/>
                  <a:gd name="T12" fmla="*/ 486 w 708"/>
                  <a:gd name="T13" fmla="*/ 162 h 331"/>
                  <a:gd name="T14" fmla="*/ 468 w 708"/>
                  <a:gd name="T15" fmla="*/ 175 h 331"/>
                  <a:gd name="T16" fmla="*/ 445 w 708"/>
                  <a:gd name="T17" fmla="*/ 180 h 331"/>
                  <a:gd name="T18" fmla="*/ 226 w 708"/>
                  <a:gd name="T19" fmla="*/ 180 h 331"/>
                  <a:gd name="T20" fmla="*/ 218 w 708"/>
                  <a:gd name="T21" fmla="*/ 178 h 331"/>
                  <a:gd name="T22" fmla="*/ 213 w 708"/>
                  <a:gd name="T23" fmla="*/ 172 h 331"/>
                  <a:gd name="T24" fmla="*/ 211 w 708"/>
                  <a:gd name="T25" fmla="*/ 162 h 331"/>
                  <a:gd name="T26" fmla="*/ 216 w 708"/>
                  <a:gd name="T27" fmla="*/ 155 h 331"/>
                  <a:gd name="T28" fmla="*/ 223 w 708"/>
                  <a:gd name="T29" fmla="*/ 151 h 331"/>
                  <a:gd name="T30" fmla="*/ 437 w 708"/>
                  <a:gd name="T31" fmla="*/ 150 h 331"/>
                  <a:gd name="T32" fmla="*/ 461 w 708"/>
                  <a:gd name="T33" fmla="*/ 143 h 331"/>
                  <a:gd name="T34" fmla="*/ 475 w 708"/>
                  <a:gd name="T35" fmla="*/ 122 h 331"/>
                  <a:gd name="T36" fmla="*/ 478 w 708"/>
                  <a:gd name="T37" fmla="*/ 102 h 331"/>
                  <a:gd name="T38" fmla="*/ 470 w 708"/>
                  <a:gd name="T39" fmla="*/ 84 h 331"/>
                  <a:gd name="T40" fmla="*/ 451 w 708"/>
                  <a:gd name="T41" fmla="*/ 67 h 331"/>
                  <a:gd name="T42" fmla="*/ 422 w 708"/>
                  <a:gd name="T43" fmla="*/ 60 h 331"/>
                  <a:gd name="T44" fmla="*/ 389 w 708"/>
                  <a:gd name="T45" fmla="*/ 60 h 331"/>
                  <a:gd name="T46" fmla="*/ 365 w 708"/>
                  <a:gd name="T47" fmla="*/ 60 h 331"/>
                  <a:gd name="T48" fmla="*/ 339 w 708"/>
                  <a:gd name="T49" fmla="*/ 60 h 331"/>
                  <a:gd name="T50" fmla="*/ 307 w 708"/>
                  <a:gd name="T51" fmla="*/ 60 h 331"/>
                  <a:gd name="T52" fmla="*/ 246 w 708"/>
                  <a:gd name="T53" fmla="*/ 24 h 331"/>
                  <a:gd name="T54" fmla="*/ 181 w 708"/>
                  <a:gd name="T55" fmla="*/ 3 h 331"/>
                  <a:gd name="T56" fmla="*/ 15 w 708"/>
                  <a:gd name="T57" fmla="*/ 0 h 331"/>
                  <a:gd name="T58" fmla="*/ 8 w 708"/>
                  <a:gd name="T59" fmla="*/ 2 h 331"/>
                  <a:gd name="T60" fmla="*/ 1 w 708"/>
                  <a:gd name="T61" fmla="*/ 10 h 331"/>
                  <a:gd name="T62" fmla="*/ 0 w 708"/>
                  <a:gd name="T63" fmla="*/ 223 h 331"/>
                  <a:gd name="T64" fmla="*/ 7 w 708"/>
                  <a:gd name="T65" fmla="*/ 236 h 331"/>
                  <a:gd name="T66" fmla="*/ 90 w 708"/>
                  <a:gd name="T67" fmla="*/ 265 h 331"/>
                  <a:gd name="T68" fmla="*/ 205 w 708"/>
                  <a:gd name="T69" fmla="*/ 306 h 331"/>
                  <a:gd name="T70" fmla="*/ 281 w 708"/>
                  <a:gd name="T71" fmla="*/ 328 h 331"/>
                  <a:gd name="T72" fmla="*/ 321 w 708"/>
                  <a:gd name="T73" fmla="*/ 331 h 331"/>
                  <a:gd name="T74" fmla="*/ 348 w 708"/>
                  <a:gd name="T75" fmla="*/ 326 h 331"/>
                  <a:gd name="T76" fmla="*/ 408 w 708"/>
                  <a:gd name="T77" fmla="*/ 303 h 331"/>
                  <a:gd name="T78" fmla="*/ 494 w 708"/>
                  <a:gd name="T79" fmla="*/ 258 h 331"/>
                  <a:gd name="T80" fmla="*/ 557 w 708"/>
                  <a:gd name="T81" fmla="*/ 223 h 331"/>
                  <a:gd name="T82" fmla="*/ 636 w 708"/>
                  <a:gd name="T83" fmla="*/ 181 h 331"/>
                  <a:gd name="T84" fmla="*/ 703 w 708"/>
                  <a:gd name="T85" fmla="*/ 147 h 331"/>
                  <a:gd name="T86" fmla="*/ 708 w 708"/>
                  <a:gd name="T87" fmla="*/ 139 h 331"/>
                  <a:gd name="T88" fmla="*/ 706 w 708"/>
                  <a:gd name="T89" fmla="*/ 12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8" h="331">
                    <a:moveTo>
                      <a:pt x="704" y="125"/>
                    </a:moveTo>
                    <a:lnTo>
                      <a:pt x="695" y="117"/>
                    </a:lnTo>
                    <a:lnTo>
                      <a:pt x="688" y="110"/>
                    </a:lnTo>
                    <a:lnTo>
                      <a:pt x="680" y="104"/>
                    </a:lnTo>
                    <a:lnTo>
                      <a:pt x="673" y="99"/>
                    </a:lnTo>
                    <a:lnTo>
                      <a:pt x="665" y="95"/>
                    </a:lnTo>
                    <a:lnTo>
                      <a:pt x="658" y="91"/>
                    </a:lnTo>
                    <a:lnTo>
                      <a:pt x="650" y="89"/>
                    </a:lnTo>
                    <a:lnTo>
                      <a:pt x="644" y="87"/>
                    </a:lnTo>
                    <a:lnTo>
                      <a:pt x="636" y="85"/>
                    </a:lnTo>
                    <a:lnTo>
                      <a:pt x="629" y="85"/>
                    </a:lnTo>
                    <a:lnTo>
                      <a:pt x="622" y="85"/>
                    </a:lnTo>
                    <a:lnTo>
                      <a:pt x="615" y="85"/>
                    </a:lnTo>
                    <a:lnTo>
                      <a:pt x="599" y="88"/>
                    </a:lnTo>
                    <a:lnTo>
                      <a:pt x="583" y="91"/>
                    </a:lnTo>
                    <a:lnTo>
                      <a:pt x="507" y="115"/>
                    </a:lnTo>
                    <a:lnTo>
                      <a:pt x="505" y="127"/>
                    </a:lnTo>
                    <a:lnTo>
                      <a:pt x="502" y="137"/>
                    </a:lnTo>
                    <a:lnTo>
                      <a:pt x="497" y="147"/>
                    </a:lnTo>
                    <a:lnTo>
                      <a:pt x="491" y="157"/>
                    </a:lnTo>
                    <a:lnTo>
                      <a:pt x="486" y="162"/>
                    </a:lnTo>
                    <a:lnTo>
                      <a:pt x="480" y="166"/>
                    </a:lnTo>
                    <a:lnTo>
                      <a:pt x="474" y="171"/>
                    </a:lnTo>
                    <a:lnTo>
                      <a:pt x="468" y="175"/>
                    </a:lnTo>
                    <a:lnTo>
                      <a:pt x="460" y="177"/>
                    </a:lnTo>
                    <a:lnTo>
                      <a:pt x="453" y="179"/>
                    </a:lnTo>
                    <a:lnTo>
                      <a:pt x="445" y="180"/>
                    </a:lnTo>
                    <a:lnTo>
                      <a:pt x="437" y="180"/>
                    </a:lnTo>
                    <a:lnTo>
                      <a:pt x="422" y="180"/>
                    </a:lnTo>
                    <a:lnTo>
                      <a:pt x="226" y="180"/>
                    </a:lnTo>
                    <a:lnTo>
                      <a:pt x="223" y="180"/>
                    </a:lnTo>
                    <a:lnTo>
                      <a:pt x="220" y="179"/>
                    </a:lnTo>
                    <a:lnTo>
                      <a:pt x="218" y="178"/>
                    </a:lnTo>
                    <a:lnTo>
                      <a:pt x="216" y="176"/>
                    </a:lnTo>
                    <a:lnTo>
                      <a:pt x="214" y="174"/>
                    </a:lnTo>
                    <a:lnTo>
                      <a:pt x="213" y="172"/>
                    </a:lnTo>
                    <a:lnTo>
                      <a:pt x="211" y="169"/>
                    </a:lnTo>
                    <a:lnTo>
                      <a:pt x="211" y="165"/>
                    </a:lnTo>
                    <a:lnTo>
                      <a:pt x="211" y="162"/>
                    </a:lnTo>
                    <a:lnTo>
                      <a:pt x="213" y="160"/>
                    </a:lnTo>
                    <a:lnTo>
                      <a:pt x="214" y="157"/>
                    </a:lnTo>
                    <a:lnTo>
                      <a:pt x="216" y="155"/>
                    </a:lnTo>
                    <a:lnTo>
                      <a:pt x="218" y="154"/>
                    </a:lnTo>
                    <a:lnTo>
                      <a:pt x="220" y="151"/>
                    </a:lnTo>
                    <a:lnTo>
                      <a:pt x="223" y="151"/>
                    </a:lnTo>
                    <a:lnTo>
                      <a:pt x="226" y="150"/>
                    </a:lnTo>
                    <a:lnTo>
                      <a:pt x="422" y="150"/>
                    </a:lnTo>
                    <a:lnTo>
                      <a:pt x="437" y="150"/>
                    </a:lnTo>
                    <a:lnTo>
                      <a:pt x="446" y="149"/>
                    </a:lnTo>
                    <a:lnTo>
                      <a:pt x="455" y="147"/>
                    </a:lnTo>
                    <a:lnTo>
                      <a:pt x="461" y="143"/>
                    </a:lnTo>
                    <a:lnTo>
                      <a:pt x="468" y="137"/>
                    </a:lnTo>
                    <a:lnTo>
                      <a:pt x="472" y="130"/>
                    </a:lnTo>
                    <a:lnTo>
                      <a:pt x="475" y="122"/>
                    </a:lnTo>
                    <a:lnTo>
                      <a:pt x="477" y="114"/>
                    </a:lnTo>
                    <a:lnTo>
                      <a:pt x="478" y="105"/>
                    </a:lnTo>
                    <a:lnTo>
                      <a:pt x="478" y="102"/>
                    </a:lnTo>
                    <a:lnTo>
                      <a:pt x="478" y="98"/>
                    </a:lnTo>
                    <a:lnTo>
                      <a:pt x="474" y="90"/>
                    </a:lnTo>
                    <a:lnTo>
                      <a:pt x="470" y="84"/>
                    </a:lnTo>
                    <a:lnTo>
                      <a:pt x="465" y="76"/>
                    </a:lnTo>
                    <a:lnTo>
                      <a:pt x="458" y="71"/>
                    </a:lnTo>
                    <a:lnTo>
                      <a:pt x="451" y="67"/>
                    </a:lnTo>
                    <a:lnTo>
                      <a:pt x="442" y="63"/>
                    </a:lnTo>
                    <a:lnTo>
                      <a:pt x="432" y="61"/>
                    </a:lnTo>
                    <a:lnTo>
                      <a:pt x="422" y="60"/>
                    </a:lnTo>
                    <a:lnTo>
                      <a:pt x="410" y="60"/>
                    </a:lnTo>
                    <a:lnTo>
                      <a:pt x="399" y="60"/>
                    </a:lnTo>
                    <a:lnTo>
                      <a:pt x="389" y="60"/>
                    </a:lnTo>
                    <a:lnTo>
                      <a:pt x="381" y="60"/>
                    </a:lnTo>
                    <a:lnTo>
                      <a:pt x="373" y="60"/>
                    </a:lnTo>
                    <a:lnTo>
                      <a:pt x="365" y="60"/>
                    </a:lnTo>
                    <a:lnTo>
                      <a:pt x="356" y="60"/>
                    </a:lnTo>
                    <a:lnTo>
                      <a:pt x="349" y="60"/>
                    </a:lnTo>
                    <a:lnTo>
                      <a:pt x="339" y="60"/>
                    </a:lnTo>
                    <a:lnTo>
                      <a:pt x="330" y="60"/>
                    </a:lnTo>
                    <a:lnTo>
                      <a:pt x="320" y="60"/>
                    </a:lnTo>
                    <a:lnTo>
                      <a:pt x="307" y="60"/>
                    </a:lnTo>
                    <a:lnTo>
                      <a:pt x="288" y="46"/>
                    </a:lnTo>
                    <a:lnTo>
                      <a:pt x="267" y="33"/>
                    </a:lnTo>
                    <a:lnTo>
                      <a:pt x="246" y="24"/>
                    </a:lnTo>
                    <a:lnTo>
                      <a:pt x="225" y="15"/>
                    </a:lnTo>
                    <a:lnTo>
                      <a:pt x="204" y="9"/>
                    </a:lnTo>
                    <a:lnTo>
                      <a:pt x="181" y="3"/>
                    </a:lnTo>
                    <a:lnTo>
                      <a:pt x="159" y="1"/>
                    </a:lnTo>
                    <a:lnTo>
                      <a:pt x="136" y="0"/>
                    </a:lnTo>
                    <a:lnTo>
                      <a:pt x="15" y="0"/>
                    </a:lnTo>
                    <a:lnTo>
                      <a:pt x="13" y="0"/>
                    </a:lnTo>
                    <a:lnTo>
                      <a:pt x="10" y="1"/>
                    </a:lnTo>
                    <a:lnTo>
                      <a:pt x="8" y="2"/>
                    </a:lnTo>
                    <a:lnTo>
                      <a:pt x="4" y="4"/>
                    </a:lnTo>
                    <a:lnTo>
                      <a:pt x="3" y="7"/>
                    </a:lnTo>
                    <a:lnTo>
                      <a:pt x="1" y="10"/>
                    </a:lnTo>
                    <a:lnTo>
                      <a:pt x="1" y="12"/>
                    </a:lnTo>
                    <a:lnTo>
                      <a:pt x="0" y="15"/>
                    </a:lnTo>
                    <a:lnTo>
                      <a:pt x="0" y="223"/>
                    </a:lnTo>
                    <a:lnTo>
                      <a:pt x="1" y="229"/>
                    </a:lnTo>
                    <a:lnTo>
                      <a:pt x="3" y="232"/>
                    </a:lnTo>
                    <a:lnTo>
                      <a:pt x="7" y="236"/>
                    </a:lnTo>
                    <a:lnTo>
                      <a:pt x="11" y="238"/>
                    </a:lnTo>
                    <a:lnTo>
                      <a:pt x="53" y="252"/>
                    </a:lnTo>
                    <a:lnTo>
                      <a:pt x="90" y="265"/>
                    </a:lnTo>
                    <a:lnTo>
                      <a:pt x="123" y="277"/>
                    </a:lnTo>
                    <a:lnTo>
                      <a:pt x="154" y="288"/>
                    </a:lnTo>
                    <a:lnTo>
                      <a:pt x="205" y="306"/>
                    </a:lnTo>
                    <a:lnTo>
                      <a:pt x="247" y="320"/>
                    </a:lnTo>
                    <a:lnTo>
                      <a:pt x="264" y="325"/>
                    </a:lnTo>
                    <a:lnTo>
                      <a:pt x="281" y="328"/>
                    </a:lnTo>
                    <a:lnTo>
                      <a:pt x="296" y="331"/>
                    </a:lnTo>
                    <a:lnTo>
                      <a:pt x="311" y="331"/>
                    </a:lnTo>
                    <a:lnTo>
                      <a:pt x="321" y="331"/>
                    </a:lnTo>
                    <a:lnTo>
                      <a:pt x="329" y="329"/>
                    </a:lnTo>
                    <a:lnTo>
                      <a:pt x="338" y="328"/>
                    </a:lnTo>
                    <a:lnTo>
                      <a:pt x="348" y="326"/>
                    </a:lnTo>
                    <a:lnTo>
                      <a:pt x="366" y="321"/>
                    </a:lnTo>
                    <a:lnTo>
                      <a:pt x="386" y="313"/>
                    </a:lnTo>
                    <a:lnTo>
                      <a:pt x="408" y="303"/>
                    </a:lnTo>
                    <a:lnTo>
                      <a:pt x="433" y="291"/>
                    </a:lnTo>
                    <a:lnTo>
                      <a:pt x="461" y="276"/>
                    </a:lnTo>
                    <a:lnTo>
                      <a:pt x="494" y="258"/>
                    </a:lnTo>
                    <a:lnTo>
                      <a:pt x="513" y="247"/>
                    </a:lnTo>
                    <a:lnTo>
                      <a:pt x="533" y="236"/>
                    </a:lnTo>
                    <a:lnTo>
                      <a:pt x="557" y="223"/>
                    </a:lnTo>
                    <a:lnTo>
                      <a:pt x="581" y="210"/>
                    </a:lnTo>
                    <a:lnTo>
                      <a:pt x="607" y="196"/>
                    </a:lnTo>
                    <a:lnTo>
                      <a:pt x="636" y="181"/>
                    </a:lnTo>
                    <a:lnTo>
                      <a:pt x="667" y="165"/>
                    </a:lnTo>
                    <a:lnTo>
                      <a:pt x="699" y="149"/>
                    </a:lnTo>
                    <a:lnTo>
                      <a:pt x="703" y="147"/>
                    </a:lnTo>
                    <a:lnTo>
                      <a:pt x="705" y="145"/>
                    </a:lnTo>
                    <a:lnTo>
                      <a:pt x="707" y="142"/>
                    </a:lnTo>
                    <a:lnTo>
                      <a:pt x="708" y="139"/>
                    </a:lnTo>
                    <a:lnTo>
                      <a:pt x="708" y="134"/>
                    </a:lnTo>
                    <a:lnTo>
                      <a:pt x="707" y="131"/>
                    </a:lnTo>
                    <a:lnTo>
                      <a:pt x="706" y="128"/>
                    </a:lnTo>
                    <a:lnTo>
                      <a:pt x="704" y="125"/>
                    </a:lnTo>
                    <a:lnTo>
                      <a:pt x="704"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1" name="Title 1">
            <a:extLst>
              <a:ext uri="{FF2B5EF4-FFF2-40B4-BE49-F238E27FC236}">
                <a16:creationId xmlns:a16="http://schemas.microsoft.com/office/drawing/2014/main" id="{3376A0D9-179C-B5DB-FFFF-3FB8FB261D3D}"/>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err="1"/>
              <a:t>Timeline</a:t>
            </a:r>
            <a:endParaRPr lang="hr-HR" u="sng" dirty="0"/>
          </a:p>
        </p:txBody>
      </p:sp>
      <p:pic>
        <p:nvPicPr>
          <p:cNvPr id="13" name="Grafika 12" descr="Take Off outline">
            <a:extLst>
              <a:ext uri="{FF2B5EF4-FFF2-40B4-BE49-F238E27FC236}">
                <a16:creationId xmlns:a16="http://schemas.microsoft.com/office/drawing/2014/main" id="{E4479FFD-D4F7-A37B-0B1F-821857CD82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2383" y="3630890"/>
            <a:ext cx="277000" cy="277000"/>
          </a:xfrm>
          <a:prstGeom prst="rect">
            <a:avLst/>
          </a:prstGeom>
        </p:spPr>
      </p:pic>
      <p:sp>
        <p:nvSpPr>
          <p:cNvPr id="14" name="TextBox 112">
            <a:extLst>
              <a:ext uri="{FF2B5EF4-FFF2-40B4-BE49-F238E27FC236}">
                <a16:creationId xmlns:a16="http://schemas.microsoft.com/office/drawing/2014/main" id="{79415271-8BF0-10FB-1D41-63E068C567B1}"/>
              </a:ext>
            </a:extLst>
          </p:cNvPr>
          <p:cNvSpPr txBox="1"/>
          <p:nvPr/>
        </p:nvSpPr>
        <p:spPr>
          <a:xfrm>
            <a:off x="6145457" y="4445892"/>
            <a:ext cx="1672711" cy="830997"/>
          </a:xfrm>
          <a:prstGeom prst="rect">
            <a:avLst/>
          </a:prstGeom>
          <a:noFill/>
        </p:spPr>
        <p:txBody>
          <a:bodyPr wrap="square" lIns="0" tIns="0" rIns="0" bIns="0" rtlCol="0">
            <a:spAutoFit/>
          </a:bodyPr>
          <a:lstStyle/>
          <a:p>
            <a:pPr algn="ctr"/>
            <a:r>
              <a:rPr lang="hr-HR" dirty="0"/>
              <a:t>Implementacija IN2HR sustava kod korisnika</a:t>
            </a:r>
            <a:endParaRPr lang="en-US" dirty="0"/>
          </a:p>
        </p:txBody>
      </p:sp>
    </p:spTree>
    <p:extLst>
      <p:ext uri="{BB962C8B-B14F-4D97-AF65-F5344CB8AC3E}">
        <p14:creationId xmlns:p14="http://schemas.microsoft.com/office/powerpoint/2010/main" val="1156114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21000" b="-2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94F89D-2286-5F02-5905-920E5DCE6EC9}"/>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Nužni preduvjeti za realizaciju projekta</a:t>
            </a:r>
          </a:p>
        </p:txBody>
      </p:sp>
      <p:grpSp>
        <p:nvGrpSpPr>
          <p:cNvPr id="7" name="Group 8">
            <a:extLst>
              <a:ext uri="{FF2B5EF4-FFF2-40B4-BE49-F238E27FC236}">
                <a16:creationId xmlns:a16="http://schemas.microsoft.com/office/drawing/2014/main" id="{FD15C015-ADDC-1492-DA66-91881BD6F796}"/>
              </a:ext>
            </a:extLst>
          </p:cNvPr>
          <p:cNvGrpSpPr/>
          <p:nvPr/>
        </p:nvGrpSpPr>
        <p:grpSpPr>
          <a:xfrm>
            <a:off x="0" y="6721475"/>
            <a:ext cx="12192000" cy="136525"/>
            <a:chOff x="0" y="6721475"/>
            <a:chExt cx="14147800" cy="136525"/>
          </a:xfrm>
        </p:grpSpPr>
        <p:sp>
          <p:nvSpPr>
            <p:cNvPr id="8" name="Rectangle 5">
              <a:extLst>
                <a:ext uri="{FF2B5EF4-FFF2-40B4-BE49-F238E27FC236}">
                  <a16:creationId xmlns:a16="http://schemas.microsoft.com/office/drawing/2014/main" id="{8BAC5327-AABD-AB63-3C60-E32FD20670F2}"/>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F863427A-7650-A8A4-22ED-0D2CC8310AAD}"/>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9F5E1E03-10CC-4FB6-6B56-E367A7AA86D1}"/>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2">
            <a:extLst>
              <a:ext uri="{FF2B5EF4-FFF2-40B4-BE49-F238E27FC236}">
                <a16:creationId xmlns:a16="http://schemas.microsoft.com/office/drawing/2014/main" id="{53408922-3C11-F030-9843-B93949587D62}"/>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2800" dirty="0">
                <a:cs typeface="Calibri Light"/>
              </a:rPr>
              <a:t>Podrška m</a:t>
            </a:r>
            <a:r>
              <a:rPr lang="hr-HR" sz="2800" dirty="0"/>
              <a:t>anagementa</a:t>
            </a:r>
          </a:p>
          <a:p>
            <a:pPr lvl="2"/>
            <a:r>
              <a:rPr lang="hr-HR" sz="2400" dirty="0"/>
              <a:t>Evangelizacija tehnologije</a:t>
            </a:r>
          </a:p>
          <a:p>
            <a:pPr lvl="2"/>
            <a:r>
              <a:rPr lang="hr-HR" sz="2400" dirty="0"/>
              <a:t>Procjena utroška vremena i resursa</a:t>
            </a:r>
          </a:p>
          <a:p>
            <a:pPr lvl="2"/>
            <a:r>
              <a:rPr lang="hr-HR" sz="2400" dirty="0"/>
              <a:t>Kvalitetno vođenje i nadzor projekta (Project Status </a:t>
            </a:r>
            <a:r>
              <a:rPr lang="hr-HR" sz="2400" dirty="0" err="1"/>
              <a:t>Report</a:t>
            </a:r>
            <a:r>
              <a:rPr lang="hr-HR" sz="2400" dirty="0"/>
              <a:t>)</a:t>
            </a:r>
          </a:p>
          <a:p>
            <a:pPr lvl="1"/>
            <a:r>
              <a:rPr lang="hr-HR" sz="2800" dirty="0"/>
              <a:t>Dedicirani tim developera i analitičari/testeri</a:t>
            </a:r>
          </a:p>
          <a:p>
            <a:pPr lvl="1"/>
            <a:r>
              <a:rPr lang="hr-HR" sz="2800" dirty="0"/>
              <a:t>Dobra priprema projekta</a:t>
            </a:r>
          </a:p>
          <a:p>
            <a:pPr lvl="2"/>
            <a:endParaRPr lang="hr-HR" sz="2400" dirty="0"/>
          </a:p>
          <a:p>
            <a:pPr lvl="1"/>
            <a:endParaRPr lang="hr-HR" sz="2800" dirty="0">
              <a:cs typeface="Calibri Light"/>
            </a:endParaRPr>
          </a:p>
          <a:p>
            <a:pPr lvl="1"/>
            <a:endParaRPr lang="hr-HR" sz="2800" dirty="0">
              <a:cs typeface="Calibri Light"/>
            </a:endParaRPr>
          </a:p>
          <a:p>
            <a:pPr lvl="1"/>
            <a:endParaRPr lang="hr-HR" sz="2800" dirty="0">
              <a:latin typeface="Calibri Light"/>
              <a:cs typeface="Calibri Light"/>
            </a:endParaRPr>
          </a:p>
          <a:p>
            <a:pPr marL="457200" lvl="1" indent="0">
              <a:buFont typeface="Arial" panose="020B0604020202020204" pitchFamily="34" charset="0"/>
              <a:buNone/>
            </a:pPr>
            <a:endParaRPr lang="hr-HR" sz="2800" dirty="0">
              <a:latin typeface="Calibri Light"/>
              <a:cs typeface="Calibri Light"/>
            </a:endParaRPr>
          </a:p>
          <a:p>
            <a:endParaRPr lang="hr-HR" sz="3200" dirty="0">
              <a:latin typeface="+mn-lt"/>
              <a:cs typeface="Calibri"/>
            </a:endParaRPr>
          </a:p>
        </p:txBody>
      </p:sp>
    </p:spTree>
    <p:extLst>
      <p:ext uri="{BB962C8B-B14F-4D97-AF65-F5344CB8AC3E}">
        <p14:creationId xmlns:p14="http://schemas.microsoft.com/office/powerpoint/2010/main" val="1550614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
            <a:lum/>
          </a:blip>
          <a:srcRect/>
          <a:stretch>
            <a:fillRect l="-4000" r="-4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94F89D-2286-5F02-5905-920E5DCE6EC9}"/>
              </a:ext>
            </a:extLst>
          </p:cNvPr>
          <p:cNvSpPr txBox="1">
            <a:spLocks/>
          </p:cNvSpPr>
          <p:nvPr/>
        </p:nvSpPr>
        <p:spPr>
          <a:xfrm>
            <a:off x="838200" y="365125"/>
            <a:ext cx="9597390" cy="1325563"/>
          </a:xfrm>
          <a:prstGeom prst="rect">
            <a:avLst/>
          </a:prstGeom>
        </p:spPr>
        <p:txBody>
          <a:bodyPr vert="horz" lIns="91440" tIns="45720" rIns="91440" bIns="45720" rtlCol="0" anchor="ctr">
            <a:normAutofit/>
          </a:bodyPr>
          <a:lstStyle>
            <a:defPPr>
              <a:defRPr lang="sr-Latn-RS"/>
            </a:defPPr>
            <a:lvl1pPr>
              <a:lnSpc>
                <a:spcPct val="90000"/>
              </a:lnSpc>
              <a:spcBef>
                <a:spcPct val="0"/>
              </a:spcBef>
              <a:buNone/>
              <a:defRPr sz="3400" b="1">
                <a:solidFill>
                  <a:srgbClr val="EE0000"/>
                </a:solidFill>
                <a:latin typeface="Calibri" panose="020F0502020204030204" pitchFamily="34" charset="0"/>
                <a:ea typeface="+mj-ea"/>
                <a:cs typeface="+mj-cs"/>
              </a:defRPr>
            </a:lvl1pPr>
          </a:lstStyle>
          <a:p>
            <a:r>
              <a:rPr lang="hr-HR" u="sng" dirty="0"/>
              <a:t>Pretpostavke na kojima se temeljio projekt</a:t>
            </a:r>
          </a:p>
        </p:txBody>
      </p:sp>
      <p:grpSp>
        <p:nvGrpSpPr>
          <p:cNvPr id="7" name="Group 8">
            <a:extLst>
              <a:ext uri="{FF2B5EF4-FFF2-40B4-BE49-F238E27FC236}">
                <a16:creationId xmlns:a16="http://schemas.microsoft.com/office/drawing/2014/main" id="{FD15C015-ADDC-1492-DA66-91881BD6F796}"/>
              </a:ext>
            </a:extLst>
          </p:cNvPr>
          <p:cNvGrpSpPr/>
          <p:nvPr/>
        </p:nvGrpSpPr>
        <p:grpSpPr>
          <a:xfrm>
            <a:off x="0" y="6721475"/>
            <a:ext cx="12192000" cy="136525"/>
            <a:chOff x="0" y="6721475"/>
            <a:chExt cx="14147800" cy="136525"/>
          </a:xfrm>
        </p:grpSpPr>
        <p:sp>
          <p:nvSpPr>
            <p:cNvPr id="8" name="Rectangle 5">
              <a:extLst>
                <a:ext uri="{FF2B5EF4-FFF2-40B4-BE49-F238E27FC236}">
                  <a16:creationId xmlns:a16="http://schemas.microsoft.com/office/drawing/2014/main" id="{8BAC5327-AABD-AB63-3C60-E32FD20670F2}"/>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F863427A-7650-A8A4-22ED-0D2CC8310AAD}"/>
                </a:ext>
              </a:extLst>
            </p:cNvPr>
            <p:cNvSpPr/>
            <p:nvPr/>
          </p:nvSpPr>
          <p:spPr>
            <a:xfrm>
              <a:off x="4794250" y="6721475"/>
              <a:ext cx="4559300" cy="136525"/>
            </a:xfrm>
            <a:prstGeom prst="rect">
              <a:avLst/>
            </a:prstGeom>
            <a:solidFill>
              <a:srgbClr val="F6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9F5E1E03-10CC-4FB6-6B56-E367A7AA86D1}"/>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2">
            <a:extLst>
              <a:ext uri="{FF2B5EF4-FFF2-40B4-BE49-F238E27FC236}">
                <a16:creationId xmlns:a16="http://schemas.microsoft.com/office/drawing/2014/main" id="{53408922-3C11-F030-9843-B93949587D62}"/>
              </a:ext>
            </a:extLst>
          </p:cNvPr>
          <p:cNvSpPr txBox="1">
            <a:spLocks/>
          </p:cNvSpPr>
          <p:nvPr/>
        </p:nvSpPr>
        <p:spPr>
          <a:xfrm>
            <a:off x="838200" y="1634065"/>
            <a:ext cx="10858500" cy="5087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hr-HR" sz="2800" dirty="0">
                <a:latin typeface="Calibri Light" panose="020F0302020204030204" pitchFamily="34" charset="0"/>
                <a:cs typeface="Calibri Light" panose="020F0302020204030204" pitchFamily="34" charset="0"/>
              </a:rPr>
              <a:t>Paralelni rad starog i novog sustava (hibridni sustav)</a:t>
            </a:r>
          </a:p>
          <a:p>
            <a:pPr lvl="1"/>
            <a:r>
              <a:rPr lang="hr-HR" sz="2800" dirty="0">
                <a:latin typeface="Calibri Light" panose="020F0302020204030204" pitchFamily="34" charset="0"/>
                <a:cs typeface="Calibri Light" panose="020F0302020204030204" pitchFamily="34" charset="0"/>
              </a:rPr>
              <a:t>Arhitektura novog sustava treba biti takva da se može kvalitetno upravljati verzijama </a:t>
            </a:r>
          </a:p>
          <a:p>
            <a:pPr lvl="1"/>
            <a:r>
              <a:rPr lang="hr-HR" sz="2800" dirty="0">
                <a:latin typeface="Calibri Light" panose="020F0302020204030204" pitchFamily="34" charset="0"/>
                <a:cs typeface="Calibri Light" panose="020F0302020204030204" pitchFamily="34" charset="0"/>
              </a:rPr>
              <a:t>Standardizacija koliko je to god moguće</a:t>
            </a:r>
          </a:p>
          <a:p>
            <a:pPr lvl="1"/>
            <a:r>
              <a:rPr lang="hr-HR" sz="2800" dirty="0">
                <a:latin typeface="Calibri Light" panose="020F0302020204030204" pitchFamily="34" charset="0"/>
                <a:cs typeface="Calibri Light" panose="020F0302020204030204" pitchFamily="34" charset="0"/>
              </a:rPr>
              <a:t>Kvalitetan</a:t>
            </a:r>
            <a:r>
              <a:rPr lang="hr-HR" sz="2800" i="1" dirty="0">
                <a:latin typeface="Calibri Light" panose="020F0302020204030204" pitchFamily="34" charset="0"/>
                <a:cs typeface="Calibri Light" panose="020F0302020204030204" pitchFamily="34" charset="0"/>
              </a:rPr>
              <a:t> framework</a:t>
            </a:r>
            <a:r>
              <a:rPr lang="hr-HR" sz="2800" dirty="0">
                <a:latin typeface="Calibri Light" panose="020F0302020204030204" pitchFamily="34" charset="0"/>
                <a:cs typeface="Calibri Light" panose="020F0302020204030204" pitchFamily="34" charset="0"/>
              </a:rPr>
              <a:t> na kojem bi se temeljila sva aplikativna rješenja (postojeća i buduća)</a:t>
            </a:r>
          </a:p>
          <a:p>
            <a:pPr lvl="1"/>
            <a:r>
              <a:rPr lang="hr-HR" sz="2800" dirty="0">
                <a:latin typeface="Calibri Light" panose="020F0302020204030204" pitchFamily="34" charset="0"/>
                <a:cs typeface="Calibri Light" panose="020F0302020204030204" pitchFamily="34" charset="0"/>
              </a:rPr>
              <a:t>Priprema korisnika na novu tehnologiju i nove procese</a:t>
            </a:r>
            <a:endParaRPr lang="hr-HR" sz="2400" dirty="0">
              <a:latin typeface="Calibri Light" panose="020F0302020204030204" pitchFamily="34" charset="0"/>
              <a:cs typeface="Calibri Light" panose="020F0302020204030204" pitchFamily="34" charset="0"/>
            </a:endParaRPr>
          </a:p>
          <a:p>
            <a:pPr lvl="1"/>
            <a:endParaRPr lang="hr-HR" sz="2800" dirty="0">
              <a:latin typeface="Calibri Light" panose="020F0302020204030204" pitchFamily="34" charset="0"/>
              <a:cs typeface="Calibri Light" panose="020F0302020204030204" pitchFamily="34" charset="0"/>
            </a:endParaRPr>
          </a:p>
          <a:p>
            <a:pPr lvl="1"/>
            <a:endParaRPr lang="hr-HR" sz="2800" dirty="0">
              <a:latin typeface="Calibri Light" panose="020F0302020204030204" pitchFamily="34" charset="0"/>
              <a:cs typeface="Calibri Light" panose="020F0302020204030204" pitchFamily="34" charset="0"/>
            </a:endParaRPr>
          </a:p>
          <a:p>
            <a:pPr lvl="1"/>
            <a:endParaRPr lang="hr-HR" sz="2800" dirty="0">
              <a:latin typeface="Calibri Light" panose="020F0302020204030204" pitchFamily="34" charset="0"/>
              <a:cs typeface="Calibri Light" panose="020F0302020204030204" pitchFamily="34" charset="0"/>
            </a:endParaRPr>
          </a:p>
          <a:p>
            <a:pPr marL="457200" lvl="1" indent="0">
              <a:buFont typeface="Arial" panose="020B0604020202020204" pitchFamily="34" charset="0"/>
              <a:buNone/>
            </a:pPr>
            <a:endParaRPr lang="hr-HR" sz="2800" dirty="0">
              <a:latin typeface="Calibri Light" panose="020F0302020204030204" pitchFamily="34" charset="0"/>
              <a:cs typeface="Calibri Light" panose="020F0302020204030204" pitchFamily="34" charset="0"/>
            </a:endParaRPr>
          </a:p>
          <a:p>
            <a:endParaRPr lang="hr-HR"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90848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2_template_9x16_sivi.potx" id="{970CC359-FC4C-497D-BF41-468A2812D321}" vid="{FEDDBFC9-D2CC-4BDA-A003-B5F2160830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C8A09F773A5449B369F5FCF6A270EF" ma:contentTypeVersion="6" ma:contentTypeDescription="Create a new document." ma:contentTypeScope="" ma:versionID="cb27eb28bffe4062587a650c4e903841">
  <xsd:schema xmlns:xsd="http://www.w3.org/2001/XMLSchema" xmlns:xs="http://www.w3.org/2001/XMLSchema" xmlns:p="http://schemas.microsoft.com/office/2006/metadata/properties" xmlns:ns2="d06b7b21-7649-4ebe-a700-0b9552a1544e" targetNamespace="http://schemas.microsoft.com/office/2006/metadata/properties" ma:root="true" ma:fieldsID="e58ad8dafa28f70a98dd72ea9d61018c" ns2:_="">
    <xsd:import namespace="d06b7b21-7649-4ebe-a700-0b9552a1544e"/>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6b7b21-7649-4ebe-a700-0b9552a154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428169-1FB0-4DAC-8073-D115DDF51FD1}">
  <ds:schemaRefs>
    <ds:schemaRef ds:uri="http://purl.org/dc/elements/1.1/"/>
    <ds:schemaRef ds:uri="http://schemas.microsoft.com/office/2006/metadata/properties"/>
    <ds:schemaRef ds:uri="d06b7b21-7649-4ebe-a700-0b9552a1544e"/>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98F291-92DF-4536-A956-95FCD4BD65BB}">
  <ds:schemaRefs>
    <ds:schemaRef ds:uri="http://schemas.microsoft.com/sharepoint/v3/contenttype/forms"/>
  </ds:schemaRefs>
</ds:datastoreItem>
</file>

<file path=customXml/itemProps3.xml><?xml version="1.0" encoding="utf-8"?>
<ds:datastoreItem xmlns:ds="http://schemas.openxmlformats.org/officeDocument/2006/customXml" ds:itemID="{ACB4C206-EE7F-402A-B01D-96F8C4300E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6b7b21-7649-4ebe-a700-0b9552a154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46733</TotalTime>
  <Words>3009</Words>
  <Application>Microsoft Office PowerPoint</Application>
  <PresentationFormat>Široki zaslon</PresentationFormat>
  <Paragraphs>330</Paragraphs>
  <Slides>27</Slides>
  <Notes>24</Notes>
  <HiddenSlides>1</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27</vt:i4>
      </vt:variant>
    </vt:vector>
  </HeadingPairs>
  <TitlesOfParts>
    <vt:vector size="32" baseType="lpstr">
      <vt:lpstr>Arial</vt:lpstr>
      <vt:lpstr>Calibri</vt:lpstr>
      <vt:lpstr>Calibri Light</vt:lpstr>
      <vt:lpstr>Poppins</vt:lpstr>
      <vt:lpstr>Office Theme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IN2 d.o.o.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Naslov</dc:title>
  <dc:creator>Sanja Svilokos</dc:creator>
  <cp:lastModifiedBy>Marko Goljak</cp:lastModifiedBy>
  <cp:revision>1157</cp:revision>
  <cp:lastPrinted>2017-11-08T10:39:04Z</cp:lastPrinted>
  <dcterms:created xsi:type="dcterms:W3CDTF">2016-03-09T10:53:05Z</dcterms:created>
  <dcterms:modified xsi:type="dcterms:W3CDTF">2023-10-06T13:57:14Z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0x0101000DC8A09F773A5449B369F5FCF6A270EF</vt:lpwstr>
  </property>
  <property fmtid="{D5CDD505-2E9C-101B-9397-08002B2CF9AE}" pid="3" name="AuthorIds_UIVersion_512">
    <vt:lpwstr>6</vt:lpwstr>
  </property>
</Properties>
</file>