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47" r:id="rId5"/>
    <p:sldMasterId id="2147483770" r:id="rId6"/>
    <p:sldMasterId id="2147483772" r:id="rId7"/>
    <p:sldMasterId id="2147483792" r:id="rId8"/>
    <p:sldMasterId id="2147483812" r:id="rId9"/>
  </p:sldMasterIdLst>
  <p:notesMasterIdLst>
    <p:notesMasterId r:id="rId23"/>
  </p:notesMasterIdLst>
  <p:handoutMasterIdLst>
    <p:handoutMasterId r:id="rId24"/>
  </p:handoutMasterIdLst>
  <p:sldIdLst>
    <p:sldId id="2147376727" r:id="rId10"/>
    <p:sldId id="2147376697" r:id="rId11"/>
    <p:sldId id="2147469086" r:id="rId12"/>
    <p:sldId id="2147469090" r:id="rId13"/>
    <p:sldId id="2147469091" r:id="rId14"/>
    <p:sldId id="2147469099" r:id="rId15"/>
    <p:sldId id="2147469093" r:id="rId16"/>
    <p:sldId id="2147469100" r:id="rId17"/>
    <p:sldId id="2147469102" r:id="rId18"/>
    <p:sldId id="2147469101" r:id="rId19"/>
    <p:sldId id="2147469103" r:id="rId20"/>
    <p:sldId id="2147469097" r:id="rId21"/>
    <p:sldId id="2147376694" r:id="rId22"/>
  </p:sldIdLst>
  <p:sldSz cx="9144000" cy="5143500" type="screen16x9"/>
  <p:notesSz cx="6858000" cy="9926638"/>
  <p:custDataLst>
    <p:tags r:id="rId25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on use slides" id="{40B0634F-DB57-4A23-84B5-73A84145803D}">
          <p14:sldIdLst>
            <p14:sldId id="2147376727"/>
            <p14:sldId id="2147376697"/>
            <p14:sldId id="2147469086"/>
            <p14:sldId id="2147469090"/>
            <p14:sldId id="2147469091"/>
            <p14:sldId id="2147469099"/>
            <p14:sldId id="2147469093"/>
            <p14:sldId id="2147469100"/>
            <p14:sldId id="2147469102"/>
            <p14:sldId id="2147469101"/>
            <p14:sldId id="2147469103"/>
            <p14:sldId id="2147469097"/>
          </p14:sldIdLst>
        </p14:section>
        <p14:section name="Contacts / disclaimer" id="{9A946D5E-A4C5-4D79-8044-EAC7AA4A136C}">
          <p14:sldIdLst>
            <p14:sldId id="2147376694"/>
          </p14:sldIdLst>
        </p14:section>
      </p14:sectionLst>
    </p:ext>
    <p:ext uri="{EFAFB233-063F-42B5-8137-9DF3F51BA10A}">
      <p15:sldGuideLst xmlns:p15="http://schemas.microsoft.com/office/powerpoint/2012/main">
        <p15:guide id="3" pos="4445" userDrawn="1">
          <p15:clr>
            <a:srgbClr val="A4A3A4"/>
          </p15:clr>
        </p15:guide>
        <p15:guide id="4" orient="horz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gliani Eleonora (UniCredit)" initials="TE(" lastIdx="11" clrIdx="0">
    <p:extLst>
      <p:ext uri="{19B8F6BF-5375-455C-9EA6-DF929625EA0E}">
        <p15:presenceInfo xmlns:p15="http://schemas.microsoft.com/office/powerpoint/2012/main" userId="S::ELEONORA.TUGLIANI@unicredit.eu::7f52b55f-f7c1-4f32-8aec-dd2434f511b9" providerId="AD"/>
      </p:ext>
    </p:extLst>
  </p:cmAuthor>
  <p:cmAuthor id="2" name="Swart Mirjam (UniCredit)" initials="SM(" lastIdx="1" clrIdx="1">
    <p:extLst>
      <p:ext uri="{19B8F6BF-5375-455C-9EA6-DF929625EA0E}">
        <p15:presenceInfo xmlns:p15="http://schemas.microsoft.com/office/powerpoint/2012/main" userId="S::MIRJAM.SWART@unicredit.eu::0fb397b8-c659-44a1-a6ab-e54f4d93090c" providerId="AD"/>
      </p:ext>
    </p:extLst>
  </p:cmAuthor>
  <p:cmAuthor id="3" name="Rexer Andrea (HVB - UniCredit)" initials="RA(-U" lastIdx="17" clrIdx="2">
    <p:extLst>
      <p:ext uri="{19B8F6BF-5375-455C-9EA6-DF929625EA0E}">
        <p15:presenceInfo xmlns:p15="http://schemas.microsoft.com/office/powerpoint/2012/main" userId="S::Andrea.Rexer@unicredit.de::29f05781-0edb-45e3-9a59-2f59129e3b19" providerId="AD"/>
      </p:ext>
    </p:extLst>
  </p:cmAuthor>
  <p:cmAuthor id="4" name="Ivan Filipović" initials="IF" lastIdx="1" clrIdx="3">
    <p:extLst>
      <p:ext uri="{19B8F6BF-5375-455C-9EA6-DF929625EA0E}">
        <p15:presenceInfo xmlns:p15="http://schemas.microsoft.com/office/powerpoint/2012/main" userId="S::i815109@zaba.hr::fa825c92-8477-48a2-9902-c84e9dbf96a1" providerId="AD"/>
      </p:ext>
    </p:extLst>
  </p:cmAuthor>
  <p:cmAuthor id="5" name="Anita Kovačić" initials="AK" lastIdx="4" clrIdx="4">
    <p:extLst>
      <p:ext uri="{19B8F6BF-5375-455C-9EA6-DF929625EA0E}">
        <p15:presenceInfo xmlns:p15="http://schemas.microsoft.com/office/powerpoint/2012/main" userId="S::h713724@zaba.hr::96e397ae-6545-4db7-bfd6-bc766c1a8e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A5C4D"/>
    <a:srgbClr val="A33694"/>
    <a:srgbClr val="FDC300"/>
    <a:srgbClr val="666666"/>
    <a:srgbClr val="FFF7F8"/>
    <a:srgbClr val="FFEFF1"/>
    <a:srgbClr val="FFD1D6"/>
    <a:srgbClr val="FFABB5"/>
    <a:srgbClr val="FF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pos="4445"/>
        <p:guide orient="horz" pos="10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9AAE7-6313-9F43-9829-7F98C5C0E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769E2-1F0C-3A4D-A4D4-68E2E2453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24D5-2185-BE41-8C27-C678935BA8CF}" type="datetimeFigureOut">
              <a:rPr lang="en-US" smtClean="0">
                <a:latin typeface="UniCredit (Body)"/>
              </a:rPr>
              <a:t>10/16/2023</a:t>
            </a:fld>
            <a:endParaRPr lang="en-US">
              <a:latin typeface="UniCredit (Body)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70857-4FD9-E74E-A312-868ECC6DE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75FAC-2729-2445-8731-B7FEC8726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879F-4B36-CC4A-9C5D-A5914B122673}" type="slidenum">
              <a:rPr lang="en-US" smtClean="0">
                <a:latin typeface="UniCredit (Body)"/>
              </a:rPr>
              <a:t>‹#›</a:t>
            </a:fld>
            <a:endParaRPr lang="en-US"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55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Credit (Body)"/>
              </a:defRPr>
            </a:lvl1pPr>
          </a:lstStyle>
          <a:p>
            <a:fld id="{103FA311-E61B-46A1-AF3F-2A8AEBCEC0F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Credit (Body)"/>
              </a:defRPr>
            </a:lvl1pPr>
          </a:lstStyle>
          <a:p>
            <a:fld id="{B8491173-C243-4EE3-9ED0-6C691BEB7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8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2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7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sv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4973C-85BE-924F-9F0B-5F5D36B25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F99B5-BF1E-4008-844E-E70D0233B219}"/>
              </a:ext>
            </a:extLst>
          </p:cNvPr>
          <p:cNvSpPr/>
          <p:nvPr userDrawn="1"/>
        </p:nvSpPr>
        <p:spPr>
          <a:xfrm>
            <a:off x="3755571" y="4905103"/>
            <a:ext cx="124098" cy="14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261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60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6CA6F11B-E13E-418D-8181-EBE16051E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</p:spTree>
    <p:extLst>
      <p:ext uri="{BB962C8B-B14F-4D97-AF65-F5344CB8AC3E}">
        <p14:creationId xmlns:p14="http://schemas.microsoft.com/office/powerpoint/2010/main" val="223591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lide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Entity">
            <a:extLst>
              <a:ext uri="{FF2B5EF4-FFF2-40B4-BE49-F238E27FC236}">
                <a16:creationId xmlns:a16="http://schemas.microsoft.com/office/drawing/2014/main" id="{54D7FF66-F884-4F06-B840-C4566F65D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2003" y="4964403"/>
            <a:ext cx="2519999" cy="143997"/>
          </a:xfrm>
        </p:spPr>
        <p:txBody>
          <a:bodyPr anchorCtr="1"/>
          <a:lstStyle>
            <a:lvl1pPr algn="ctr">
              <a:lnSpc>
                <a:spcPct val="100000"/>
              </a:lnSpc>
              <a:spcBef>
                <a:spcPts val="225"/>
              </a:spcBef>
              <a:defRPr sz="1000">
                <a:latin typeface="UniCredit"/>
              </a:defRPr>
            </a:lvl1pPr>
          </a:lstStyle>
          <a:p>
            <a:pPr lvl="0"/>
            <a:r>
              <a:rPr lang="en-GB"/>
              <a:t>[Insert legal entity - classification level]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2A10256-7423-4678-ACA2-835552FCC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1" y="4603748"/>
            <a:ext cx="7704002" cy="359996"/>
          </a:xfrm>
        </p:spPr>
        <p:txBody>
          <a:bodyPr/>
          <a:lstStyle>
            <a:lvl1pPr>
              <a:defRPr sz="800">
                <a:latin typeface="UniCredit"/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37F4787F-2F3F-4938-AF0C-37607890E0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51997" y="4860148"/>
            <a:ext cx="180002" cy="1384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fld id="{90C5BF01-7B9A-4640-BC4A-BA055CC72D77}" type="slidenum">
              <a:t>‹#›</a:t>
            </a:fld>
            <a:endParaRPr lang="en-GB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FD3DD51-C83D-4EFD-BF1C-AA086AE9B5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0000" y="946802"/>
            <a:ext cx="8679601" cy="3312002"/>
          </a:xfrm>
        </p:spPr>
        <p:txBody>
          <a:bodyPr/>
          <a:lstStyle>
            <a:lvl1pPr marL="132146" indent="-132146">
              <a:lnSpc>
                <a:spcPct val="100000"/>
              </a:lnSpc>
              <a:spcBef>
                <a:spcPts val="45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1pPr>
            <a:lvl2pPr marL="470246" indent="-1273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061C"/>
              </a:buClr>
              <a:buSzPct val="100000"/>
              <a:buFont typeface="Arial"/>
              <a:buChar char="•"/>
              <a:defRPr/>
            </a:lvl2pPr>
            <a:lvl3pPr marL="809546" indent="-123814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3pPr>
            <a:lvl4pPr marL="1141692" indent="-113102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4pPr>
            <a:lvl5pPr marL="1479798" indent="-108335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/>
              <a:t>Insert text</a:t>
            </a:r>
          </a:p>
          <a:p>
            <a:pPr lvl="1"/>
            <a:r>
              <a:rPr lang="en-GB"/>
              <a:t>2° level</a:t>
            </a:r>
          </a:p>
          <a:p>
            <a:pPr lvl="2"/>
            <a:r>
              <a:rPr lang="en-GB"/>
              <a:t>3° level</a:t>
            </a:r>
          </a:p>
          <a:p>
            <a:pPr lvl="3"/>
            <a:r>
              <a:rPr lang="en-GB"/>
              <a:t>4° level</a:t>
            </a:r>
          </a:p>
          <a:p>
            <a:pPr lvl="4"/>
            <a:r>
              <a:rPr lang="en-GB"/>
              <a:t>5°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5DB0DBC-48DE-4558-BBF5-DD2453A0A2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60408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0800"/>
            <a:ext cx="9144000" cy="4423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sz="1800">
              <a:latin typeface="UniCredit"/>
              <a:ea typeface="UniCredit"/>
              <a:cs typeface="UniCredi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err="1"/>
              <a:t>Insert</a:t>
            </a:r>
            <a:r>
              <a:rPr lang="it-IT"/>
              <a:t> title</a:t>
            </a:r>
            <a:endParaRPr lang="en-GB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37617" y="4924801"/>
            <a:ext cx="1880322" cy="138499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189" indent="0" algn="r">
              <a:buFontTx/>
              <a:buNone/>
              <a:defRPr sz="1200"/>
            </a:lvl2pPr>
            <a:lvl3pPr marL="914378" indent="0" algn="r">
              <a:buFontTx/>
              <a:buNone/>
              <a:defRPr sz="1200"/>
            </a:lvl3pPr>
            <a:lvl4pPr marL="1371566" indent="0" algn="r">
              <a:buFontTx/>
              <a:buNone/>
              <a:defRPr sz="1200"/>
            </a:lvl4pPr>
            <a:lvl5pPr marL="1828754" indent="0" algn="r">
              <a:buFontTx/>
              <a:buNone/>
              <a:defRPr sz="1200"/>
            </a:lvl5pPr>
          </a:lstStyle>
          <a:p>
            <a:pPr lvl="0"/>
            <a:r>
              <a:rPr lang="en-US"/>
              <a:t>Insert legal entity - classification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189" indent="0">
              <a:buFontTx/>
              <a:buNone/>
              <a:defRPr sz="1400" b="1"/>
            </a:lvl2pPr>
            <a:lvl3pPr marL="914378" indent="0">
              <a:buFontTx/>
              <a:buNone/>
              <a:defRPr sz="1400" b="1"/>
            </a:lvl3pPr>
            <a:lvl4pPr marL="1371566" indent="0">
              <a:buFontTx/>
              <a:buNone/>
              <a:defRPr sz="1400" b="1"/>
            </a:lvl4pPr>
            <a:lvl5pPr marL="1828754" indent="0">
              <a:buFontTx/>
              <a:buNone/>
              <a:defRPr sz="1400" b="1"/>
            </a:lvl5pPr>
          </a:lstStyle>
          <a:p>
            <a:pPr lvl="0"/>
            <a:r>
              <a:rPr lang="it-IT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155764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375306-9692-4A13-A4F6-EDC858AA89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16" y="1216"/>
          <a:ext cx="1215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2" imgH="272" progId="TCLayout.ActiveDocument.1">
                  <p:embed/>
                </p:oleObj>
              </mc:Choice>
              <mc:Fallback>
                <p:oleObj name="think-cell Slide" r:id="rId5" imgW="272" imgH="27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375306-9692-4A13-A4F6-EDC858AA8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5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47FB90F-5694-4821-9A1F-1C281C4968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21483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30" b="1" i="0" baseline="0">
              <a:solidFill>
                <a:schemeClr val="tx1"/>
              </a:solidFill>
              <a:latin typeface="UniCredit" panose="02000506040000020004" pitchFamily="2" charset="0"/>
              <a:ea typeface="+mj-ea"/>
              <a:cs typeface="+mj-cs"/>
              <a:sym typeface="UniCredit" panose="02000506040000020004" pitchFamily="2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21491" y="220448"/>
            <a:ext cx="8926313" cy="235521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971096" y="4980360"/>
            <a:ext cx="66524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0"/>
            <a:r>
              <a:rPr lang="en-US" sz="612" baseline="0" noProof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 eaLnBrk="1"/>
            <a:endParaRPr lang="en-US" sz="459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73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A41845-0E4C-3F4A-9722-2E30E714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2548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79065"/>
            <a:ext cx="8280813" cy="28212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noProof="0" dirty="0"/>
              <a:t>&lt;Page title&gt;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 dirty="0"/>
              <a:t>&lt;Section title&gt;</a:t>
            </a:r>
            <a:endParaRPr lang="en-US" dirty="0"/>
          </a:p>
        </p:txBody>
      </p:sp>
      <p:sp>
        <p:nvSpPr>
          <p:cNvPr id="12" name="SlideNumber">
            <a:extLst>
              <a:ext uri="{FF2B5EF4-FFF2-40B4-BE49-F238E27FC236}">
                <a16:creationId xmlns:a16="http://schemas.microsoft.com/office/drawing/2014/main" id="{B5FCB00A-1DFA-4F86-911B-F6DFAFA4D90B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F4A06C4-074A-41AB-B549-0AB4FB0BE3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8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dirty="0"/>
              <a:t>Source:	XYZ</a:t>
            </a:r>
          </a:p>
          <a:p>
            <a:pPr lvl="0"/>
            <a:r>
              <a:rPr lang="en-US" dirty="0"/>
              <a:t>Notes:	(1) XYZ</a:t>
            </a:r>
          </a:p>
        </p:txBody>
      </p:sp>
    </p:spTree>
    <p:extLst>
      <p:ext uri="{BB962C8B-B14F-4D97-AF65-F5344CB8AC3E}">
        <p14:creationId xmlns:p14="http://schemas.microsoft.com/office/powerpoint/2010/main" val="403761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DF86AEF5-C10F-E14F-9168-A4F1D0341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570793"/>
            <a:ext cx="6663600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DC5F6F-2357-BB40-A1FD-672A8EF70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8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dirty="0"/>
              <a:t>Source:	XYZ</a:t>
            </a:r>
          </a:p>
          <a:p>
            <a:pPr lvl="0"/>
            <a:r>
              <a:rPr lang="en-US" dirty="0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79065"/>
            <a:ext cx="8280813" cy="28212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Contacts</a:t>
            </a:r>
            <a:endParaRPr lang="en-GB" dirty="0"/>
          </a:p>
        </p:txBody>
      </p:sp>
      <p:sp>
        <p:nvSpPr>
          <p:cNvPr id="15" name="SlideNumber">
            <a:extLst>
              <a:ext uri="{FF2B5EF4-FFF2-40B4-BE49-F238E27FC236}">
                <a16:creationId xmlns:a16="http://schemas.microsoft.com/office/drawing/2014/main" id="{D8595B15-89CE-42A7-9AF3-E2C1273DE2FC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98140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4DD28-1CE7-47D1-9924-5D5DD51E5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31284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  <a:lvl2pPr marL="356373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119" indent="0" algn="r">
              <a:buFontTx/>
              <a:buNone/>
              <a:defRPr sz="900"/>
            </a:lvl4pPr>
            <a:lvl5pPr marL="1501088" indent="0" algn="r">
              <a:buFontTx/>
              <a:buNone/>
              <a:defRPr sz="900"/>
            </a:lvl5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33984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31032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2116800"/>
            <a:ext cx="8287200" cy="626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669600"/>
            <a:ext cx="66636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3600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B0225FC-2E00-BF4E-992F-4D1C9F583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98" y="4421447"/>
            <a:ext cx="2002421" cy="3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441531E-CD4B-604E-86A3-2EBBA80C4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  <p:sp>
        <p:nvSpPr>
          <p:cNvPr id="11" name="Baseline">
            <a:extLst>
              <a:ext uri="{FF2B5EF4-FFF2-40B4-BE49-F238E27FC236}">
                <a16:creationId xmlns:a16="http://schemas.microsoft.com/office/drawing/2014/main" id="{1E1DD8B9-2DAD-7A42-9D2A-2D7B910DA8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428000"/>
            <a:ext cx="9144000" cy="0"/>
          </a:xfrm>
          <a:prstGeom prst="line">
            <a:avLst/>
          </a:prstGeom>
          <a:noFill/>
          <a:ln w="19050">
            <a:solidFill>
              <a:srgbClr val="51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3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A41845-0E4C-3F4A-9722-2E30E714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134307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- Pictur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44BBDE-58A3-C342-BEAE-840459B6E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6" b="43350"/>
          <a:stretch/>
        </p:blipFill>
        <p:spPr>
          <a:xfrm>
            <a:off x="0" y="3895200"/>
            <a:ext cx="9144000" cy="1248300"/>
          </a:xfrm>
          <a:prstGeom prst="rect">
            <a:avLst/>
          </a:prstGeom>
        </p:spPr>
      </p:pic>
      <p:sp>
        <p:nvSpPr>
          <p:cNvPr id="7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8952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4964400"/>
            <a:ext cx="2519362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4168800"/>
            <a:ext cx="7779600" cy="734400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770698A-C3D9-974A-9635-AC49C7068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04" r="79104"/>
          <a:stretch/>
        </p:blipFill>
        <p:spPr>
          <a:xfrm>
            <a:off x="6988912" y="4593159"/>
            <a:ext cx="2002421" cy="3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F99B5-BF1E-4008-844E-E70D0233B219}"/>
              </a:ext>
            </a:extLst>
          </p:cNvPr>
          <p:cNvSpPr/>
          <p:nvPr userDrawn="1"/>
        </p:nvSpPr>
        <p:spPr>
          <a:xfrm>
            <a:off x="3755571" y="4905103"/>
            <a:ext cx="124098" cy="14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4973C-85BE-924F-9F0B-5F5D36B25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3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DF86AEF5-C10F-E14F-9168-A4F1D0341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570793"/>
            <a:ext cx="6663600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DC5F6F-2357-BB40-A1FD-672A8EF70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1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063151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272CA6D8-5025-8B44-8DD7-518EA2B40106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70583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&lt;Page Heading (18pt)&gt;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935BF79-10BC-4AEB-9158-3F9DC258A7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06315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8FD473-3CA9-4133-8555-7BB93AFF1A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962F2B-0195-48FB-B526-054DF58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</p:spTree>
    <p:extLst>
      <p:ext uri="{BB962C8B-B14F-4D97-AF65-F5344CB8AC3E}">
        <p14:creationId xmlns:p14="http://schemas.microsoft.com/office/powerpoint/2010/main" val="168137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9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F99B5-BF1E-4008-844E-E70D0233B219}"/>
              </a:ext>
            </a:extLst>
          </p:cNvPr>
          <p:cNvSpPr/>
          <p:nvPr userDrawn="1"/>
        </p:nvSpPr>
        <p:spPr>
          <a:xfrm>
            <a:off x="3755571" y="4905103"/>
            <a:ext cx="124098" cy="14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261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60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6CA6F11B-E13E-418D-8181-EBE16051E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</p:spTree>
    <p:extLst>
      <p:ext uri="{BB962C8B-B14F-4D97-AF65-F5344CB8AC3E}">
        <p14:creationId xmlns:p14="http://schemas.microsoft.com/office/powerpoint/2010/main" val="223591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272CA6D8-5025-8B44-8DD7-518EA2B40106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70583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&lt;Page Heading (18pt)&gt;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935BF79-10BC-4AEB-9158-3F9DC258A7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6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6037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  <a:lvl2pPr marL="34288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8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dirty="0" smtClean="0"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/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07644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lide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Entity">
            <a:extLst>
              <a:ext uri="{FF2B5EF4-FFF2-40B4-BE49-F238E27FC236}">
                <a16:creationId xmlns:a16="http://schemas.microsoft.com/office/drawing/2014/main" id="{54D7FF66-F884-4F06-B840-C4566F65D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2003" y="4964403"/>
            <a:ext cx="2519999" cy="143997"/>
          </a:xfrm>
        </p:spPr>
        <p:txBody>
          <a:bodyPr anchorCtr="1"/>
          <a:lstStyle>
            <a:lvl1pPr algn="ctr">
              <a:lnSpc>
                <a:spcPct val="100000"/>
              </a:lnSpc>
              <a:spcBef>
                <a:spcPts val="225"/>
              </a:spcBef>
              <a:defRPr sz="1000">
                <a:latin typeface="UniCredit"/>
              </a:defRPr>
            </a:lvl1pPr>
          </a:lstStyle>
          <a:p>
            <a:pPr lvl="0"/>
            <a:r>
              <a:rPr lang="en-GB"/>
              <a:t>[Insert legal entity - classification level]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2A10256-7423-4678-ACA2-835552FCC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1" y="4603748"/>
            <a:ext cx="7704002" cy="359996"/>
          </a:xfrm>
        </p:spPr>
        <p:txBody>
          <a:bodyPr/>
          <a:lstStyle>
            <a:lvl1pPr>
              <a:defRPr sz="800">
                <a:latin typeface="UniCredit"/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37F4787F-2F3F-4938-AF0C-37607890E0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51997" y="4860148"/>
            <a:ext cx="180002" cy="1384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fld id="{90C5BF01-7B9A-4640-BC4A-BA055CC72D77}" type="slidenum">
              <a:t>‹#›</a:t>
            </a:fld>
            <a:endParaRPr lang="en-GB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FD3DD51-C83D-4EFD-BF1C-AA086AE9B5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0000" y="946802"/>
            <a:ext cx="8679601" cy="3312002"/>
          </a:xfrm>
        </p:spPr>
        <p:txBody>
          <a:bodyPr/>
          <a:lstStyle>
            <a:lvl1pPr marL="132146" indent="-132146">
              <a:lnSpc>
                <a:spcPct val="100000"/>
              </a:lnSpc>
              <a:spcBef>
                <a:spcPts val="45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1pPr>
            <a:lvl2pPr marL="470246" indent="-1273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061C"/>
              </a:buClr>
              <a:buSzPct val="100000"/>
              <a:buFont typeface="Arial"/>
              <a:buChar char="•"/>
              <a:defRPr/>
            </a:lvl2pPr>
            <a:lvl3pPr marL="809546" indent="-123814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3pPr>
            <a:lvl4pPr marL="1141692" indent="-113102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4pPr>
            <a:lvl5pPr marL="1479798" indent="-108335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/>
              <a:t>Insert text</a:t>
            </a:r>
          </a:p>
          <a:p>
            <a:pPr lvl="1"/>
            <a:r>
              <a:rPr lang="en-GB"/>
              <a:t>2° level</a:t>
            </a:r>
          </a:p>
          <a:p>
            <a:pPr lvl="2"/>
            <a:r>
              <a:rPr lang="en-GB"/>
              <a:t>3° level</a:t>
            </a:r>
          </a:p>
          <a:p>
            <a:pPr lvl="3"/>
            <a:r>
              <a:rPr lang="en-GB"/>
              <a:t>4° level</a:t>
            </a:r>
          </a:p>
          <a:p>
            <a:pPr lvl="4"/>
            <a:r>
              <a:rPr lang="en-GB"/>
              <a:t>5°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5DB0DBC-48DE-4558-BBF5-DD2453A0A2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6040879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0800"/>
            <a:ext cx="9144000" cy="4423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sz="1800">
              <a:latin typeface="UniCredit"/>
              <a:ea typeface="UniCredit"/>
              <a:cs typeface="UniCredi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err="1"/>
              <a:t>Insert</a:t>
            </a:r>
            <a:r>
              <a:rPr lang="it-IT"/>
              <a:t> title</a:t>
            </a:r>
            <a:endParaRPr lang="en-GB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37617" y="4924801"/>
            <a:ext cx="1880322" cy="138499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189" indent="0" algn="r">
              <a:buFontTx/>
              <a:buNone/>
              <a:defRPr sz="1200"/>
            </a:lvl2pPr>
            <a:lvl3pPr marL="914378" indent="0" algn="r">
              <a:buFontTx/>
              <a:buNone/>
              <a:defRPr sz="1200"/>
            </a:lvl3pPr>
            <a:lvl4pPr marL="1371566" indent="0" algn="r">
              <a:buFontTx/>
              <a:buNone/>
              <a:defRPr sz="1200"/>
            </a:lvl4pPr>
            <a:lvl5pPr marL="1828754" indent="0" algn="r">
              <a:buFontTx/>
              <a:buNone/>
              <a:defRPr sz="1200"/>
            </a:lvl5pPr>
          </a:lstStyle>
          <a:p>
            <a:pPr lvl="0"/>
            <a:r>
              <a:rPr lang="en-US"/>
              <a:t>Insert legal entity - classification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189" indent="0">
              <a:buFontTx/>
              <a:buNone/>
              <a:defRPr sz="1400" b="1"/>
            </a:lvl2pPr>
            <a:lvl3pPr marL="914378" indent="0">
              <a:buFontTx/>
              <a:buNone/>
              <a:defRPr sz="1400" b="1"/>
            </a:lvl3pPr>
            <a:lvl4pPr marL="1371566" indent="0">
              <a:buFontTx/>
              <a:buNone/>
              <a:defRPr sz="1400" b="1"/>
            </a:lvl4pPr>
            <a:lvl5pPr marL="1828754" indent="0">
              <a:buFontTx/>
              <a:buNone/>
              <a:defRPr sz="1400" b="1"/>
            </a:lvl5pPr>
          </a:lstStyle>
          <a:p>
            <a:pPr lvl="0"/>
            <a:r>
              <a:rPr lang="it-IT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1557640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A41845-0E4C-3F4A-9722-2E30E714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25481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4973C-85BE-924F-9F0B-5F5D36B25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3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DF86AEF5-C10F-E14F-9168-A4F1D0341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570793"/>
            <a:ext cx="6663600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DC5F6F-2357-BB40-A1FD-672A8EF70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0631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272CA6D8-5025-8B44-8DD7-518EA2B40106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70583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&lt;Page Heading (18pt)&gt;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935BF79-10BC-4AEB-9158-3F9DC258A7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6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8FD473-3CA9-4133-8555-7BB93AFF1A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962F2B-0195-48FB-B526-054DF58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8FD473-3CA9-4133-8555-7BB93AFF1A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</p:spTree>
    <p:extLst>
      <p:ext uri="{BB962C8B-B14F-4D97-AF65-F5344CB8AC3E}">
        <p14:creationId xmlns:p14="http://schemas.microsoft.com/office/powerpoint/2010/main" val="168137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94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F99B5-BF1E-4008-844E-E70D0233B219}"/>
              </a:ext>
            </a:extLst>
          </p:cNvPr>
          <p:cNvSpPr/>
          <p:nvPr userDrawn="1"/>
        </p:nvSpPr>
        <p:spPr>
          <a:xfrm>
            <a:off x="3755571" y="4905103"/>
            <a:ext cx="124098" cy="14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261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60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6CA6F11B-E13E-418D-8181-EBE16051E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</p:spTree>
    <p:extLst>
      <p:ext uri="{BB962C8B-B14F-4D97-AF65-F5344CB8AC3E}">
        <p14:creationId xmlns:p14="http://schemas.microsoft.com/office/powerpoint/2010/main" val="223591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6037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  <a:lvl2pPr marL="34288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8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dirty="0" smtClean="0"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/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07644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lide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Entity">
            <a:extLst>
              <a:ext uri="{FF2B5EF4-FFF2-40B4-BE49-F238E27FC236}">
                <a16:creationId xmlns:a16="http://schemas.microsoft.com/office/drawing/2014/main" id="{54D7FF66-F884-4F06-B840-C4566F65D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2003" y="4964403"/>
            <a:ext cx="2519999" cy="143997"/>
          </a:xfrm>
        </p:spPr>
        <p:txBody>
          <a:bodyPr anchorCtr="1"/>
          <a:lstStyle>
            <a:lvl1pPr algn="ctr">
              <a:lnSpc>
                <a:spcPct val="100000"/>
              </a:lnSpc>
              <a:spcBef>
                <a:spcPts val="225"/>
              </a:spcBef>
              <a:defRPr sz="1000">
                <a:latin typeface="UniCredit"/>
              </a:defRPr>
            </a:lvl1pPr>
          </a:lstStyle>
          <a:p>
            <a:pPr lvl="0"/>
            <a:r>
              <a:rPr lang="en-GB"/>
              <a:t>[Insert legal entity - classification level]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2A10256-7423-4678-ACA2-835552FCC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1" y="4603748"/>
            <a:ext cx="7704002" cy="359996"/>
          </a:xfrm>
        </p:spPr>
        <p:txBody>
          <a:bodyPr/>
          <a:lstStyle>
            <a:lvl1pPr>
              <a:defRPr sz="800">
                <a:latin typeface="UniCredit"/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37F4787F-2F3F-4938-AF0C-37607890E0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51997" y="4860148"/>
            <a:ext cx="180002" cy="1384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fld id="{90C5BF01-7B9A-4640-BC4A-BA055CC72D77}" type="slidenum">
              <a:t>‹#›</a:t>
            </a:fld>
            <a:endParaRPr lang="en-GB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FD3DD51-C83D-4EFD-BF1C-AA086AE9B5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0000" y="946802"/>
            <a:ext cx="8679601" cy="3312002"/>
          </a:xfrm>
        </p:spPr>
        <p:txBody>
          <a:bodyPr/>
          <a:lstStyle>
            <a:lvl1pPr marL="132146" indent="-132146">
              <a:lnSpc>
                <a:spcPct val="100000"/>
              </a:lnSpc>
              <a:spcBef>
                <a:spcPts val="45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1pPr>
            <a:lvl2pPr marL="470246" indent="-1273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061C"/>
              </a:buClr>
              <a:buSzPct val="100000"/>
              <a:buFont typeface="Arial"/>
              <a:buChar char="•"/>
              <a:defRPr/>
            </a:lvl2pPr>
            <a:lvl3pPr marL="809546" indent="-123814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3pPr>
            <a:lvl4pPr marL="1141692" indent="-113102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4pPr>
            <a:lvl5pPr marL="1479798" indent="-108335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/>
              <a:t>Insert text</a:t>
            </a:r>
          </a:p>
          <a:p>
            <a:pPr lvl="1"/>
            <a:r>
              <a:rPr lang="en-GB"/>
              <a:t>2° level</a:t>
            </a:r>
          </a:p>
          <a:p>
            <a:pPr lvl="2"/>
            <a:r>
              <a:rPr lang="en-GB"/>
              <a:t>3° level</a:t>
            </a:r>
          </a:p>
          <a:p>
            <a:pPr lvl="3"/>
            <a:r>
              <a:rPr lang="en-GB"/>
              <a:t>4° level</a:t>
            </a:r>
          </a:p>
          <a:p>
            <a:pPr lvl="4"/>
            <a:r>
              <a:rPr lang="en-GB"/>
              <a:t>5°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5DB0DBC-48DE-4558-BBF5-DD2453A0A2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604087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962F2B-0195-48FB-B526-054DF58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7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0800"/>
            <a:ext cx="9144000" cy="4423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sz="1800">
              <a:latin typeface="UniCredit"/>
              <a:ea typeface="UniCredit"/>
              <a:cs typeface="UniCredi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err="1"/>
              <a:t>Insert</a:t>
            </a:r>
            <a:r>
              <a:rPr lang="it-IT"/>
              <a:t> title</a:t>
            </a:r>
            <a:endParaRPr lang="en-GB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37617" y="4924801"/>
            <a:ext cx="1880322" cy="138499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189" indent="0" algn="r">
              <a:buFontTx/>
              <a:buNone/>
              <a:defRPr sz="1200"/>
            </a:lvl2pPr>
            <a:lvl3pPr marL="914378" indent="0" algn="r">
              <a:buFontTx/>
              <a:buNone/>
              <a:defRPr sz="1200"/>
            </a:lvl3pPr>
            <a:lvl4pPr marL="1371566" indent="0" algn="r">
              <a:buFontTx/>
              <a:buNone/>
              <a:defRPr sz="1200"/>
            </a:lvl4pPr>
            <a:lvl5pPr marL="1828754" indent="0" algn="r">
              <a:buFontTx/>
              <a:buNone/>
              <a:defRPr sz="1200"/>
            </a:lvl5pPr>
          </a:lstStyle>
          <a:p>
            <a:pPr lvl="0"/>
            <a:r>
              <a:rPr lang="en-US"/>
              <a:t>Insert legal entity - classification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189" indent="0">
              <a:buFontTx/>
              <a:buNone/>
              <a:defRPr sz="1400" b="1"/>
            </a:lvl2pPr>
            <a:lvl3pPr marL="914378" indent="0">
              <a:buFontTx/>
              <a:buNone/>
              <a:defRPr sz="1400" b="1"/>
            </a:lvl3pPr>
            <a:lvl4pPr marL="1371566" indent="0">
              <a:buFontTx/>
              <a:buNone/>
              <a:defRPr sz="1400" b="1"/>
            </a:lvl4pPr>
            <a:lvl5pPr marL="1828754" indent="0">
              <a:buFontTx/>
              <a:buNone/>
              <a:defRPr sz="1400" b="1"/>
            </a:lvl5pPr>
          </a:lstStyle>
          <a:p>
            <a:pPr lvl="0"/>
            <a:r>
              <a:rPr lang="it-IT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1557640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A41845-0E4C-3F4A-9722-2E30E714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25481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4973C-85BE-924F-9F0B-5F5D36B25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3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DF86AEF5-C10F-E14F-9168-A4F1D0341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570793"/>
            <a:ext cx="6663600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DC5F6F-2357-BB40-A1FD-672A8EF70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537" y="4458992"/>
            <a:ext cx="2926462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1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063151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272CA6D8-5025-8B44-8DD7-518EA2B40106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70583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&lt;Page Heading (18pt)&gt;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935BF79-10BC-4AEB-9158-3F9DC258A7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6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8FD473-3CA9-4133-8555-7BB93AFF1A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962F2B-0195-48FB-B526-054DF58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7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</p:spTree>
    <p:extLst>
      <p:ext uri="{BB962C8B-B14F-4D97-AF65-F5344CB8AC3E}">
        <p14:creationId xmlns:p14="http://schemas.microsoft.com/office/powerpoint/2010/main" val="168137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F99B5-BF1E-4008-844E-E70D0233B219}"/>
              </a:ext>
            </a:extLst>
          </p:cNvPr>
          <p:cNvSpPr/>
          <p:nvPr userDrawn="1"/>
        </p:nvSpPr>
        <p:spPr>
          <a:xfrm>
            <a:off x="3755571" y="4905103"/>
            <a:ext cx="124098" cy="14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261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60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6CA6F11B-E13E-418D-8181-EBE16051E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</p:spTree>
    <p:extLst>
      <p:ext uri="{BB962C8B-B14F-4D97-AF65-F5344CB8AC3E}">
        <p14:creationId xmlns:p14="http://schemas.microsoft.com/office/powerpoint/2010/main" val="223591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6037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  <a:lvl2pPr marL="34288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8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dirty="0" smtClean="0"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/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07644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lide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Entity">
            <a:extLst>
              <a:ext uri="{FF2B5EF4-FFF2-40B4-BE49-F238E27FC236}">
                <a16:creationId xmlns:a16="http://schemas.microsoft.com/office/drawing/2014/main" id="{54D7FF66-F884-4F06-B840-C4566F65D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2003" y="4964403"/>
            <a:ext cx="2519999" cy="143997"/>
          </a:xfrm>
        </p:spPr>
        <p:txBody>
          <a:bodyPr anchorCtr="1"/>
          <a:lstStyle>
            <a:lvl1pPr algn="ctr">
              <a:lnSpc>
                <a:spcPct val="100000"/>
              </a:lnSpc>
              <a:spcBef>
                <a:spcPts val="225"/>
              </a:spcBef>
              <a:defRPr sz="1000">
                <a:latin typeface="UniCredit"/>
              </a:defRPr>
            </a:lvl1pPr>
          </a:lstStyle>
          <a:p>
            <a:pPr lvl="0"/>
            <a:r>
              <a:rPr lang="en-GB"/>
              <a:t>[Insert legal entity - classification level]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2A10256-7423-4678-ACA2-835552FCC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1" y="4603748"/>
            <a:ext cx="7704002" cy="359996"/>
          </a:xfrm>
        </p:spPr>
        <p:txBody>
          <a:bodyPr/>
          <a:lstStyle>
            <a:lvl1pPr>
              <a:defRPr sz="800">
                <a:latin typeface="UniCredit"/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37F4787F-2F3F-4938-AF0C-37607890E0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51997" y="4860148"/>
            <a:ext cx="180002" cy="1384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fld id="{90C5BF01-7B9A-4640-BC4A-BA055CC72D77}" type="slidenum">
              <a:t>‹#›</a:t>
            </a:fld>
            <a:endParaRPr lang="en-GB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FD3DD51-C83D-4EFD-BF1C-AA086AE9B5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0000" y="946802"/>
            <a:ext cx="8679601" cy="3312002"/>
          </a:xfrm>
        </p:spPr>
        <p:txBody>
          <a:bodyPr/>
          <a:lstStyle>
            <a:lvl1pPr marL="132146" indent="-132146">
              <a:lnSpc>
                <a:spcPct val="100000"/>
              </a:lnSpc>
              <a:spcBef>
                <a:spcPts val="45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1pPr>
            <a:lvl2pPr marL="470246" indent="-1273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061C"/>
              </a:buClr>
              <a:buSzPct val="100000"/>
              <a:buFont typeface="Arial"/>
              <a:buChar char="•"/>
              <a:defRPr/>
            </a:lvl2pPr>
            <a:lvl3pPr marL="809546" indent="-123814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SzPct val="100000"/>
              <a:buFont typeface="Arial"/>
              <a:buChar char="•"/>
              <a:defRPr/>
            </a:lvl3pPr>
            <a:lvl4pPr marL="1141692" indent="-113102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4pPr>
            <a:lvl5pPr marL="1479798" indent="-108335">
              <a:lnSpc>
                <a:spcPct val="100000"/>
              </a:lnSpc>
              <a:spcBef>
                <a:spcPts val="300"/>
              </a:spcBef>
              <a:buClr>
                <a:srgbClr val="E1061C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/>
              <a:t>Insert text</a:t>
            </a:r>
          </a:p>
          <a:p>
            <a:pPr lvl="1"/>
            <a:r>
              <a:rPr lang="en-GB"/>
              <a:t>2° level</a:t>
            </a:r>
          </a:p>
          <a:p>
            <a:pPr lvl="2"/>
            <a:r>
              <a:rPr lang="en-GB"/>
              <a:t>3° level</a:t>
            </a:r>
          </a:p>
          <a:p>
            <a:pPr lvl="3"/>
            <a:r>
              <a:rPr lang="en-GB"/>
              <a:t>4° level</a:t>
            </a:r>
          </a:p>
          <a:p>
            <a:pPr lvl="4"/>
            <a:r>
              <a:rPr lang="en-GB"/>
              <a:t>5°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5DB0DBC-48DE-4558-BBF5-DD2453A0A2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60408792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0800"/>
            <a:ext cx="9144000" cy="4423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sz="1800">
              <a:latin typeface="UniCredit"/>
              <a:ea typeface="UniCredit"/>
              <a:cs typeface="UniCredi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err="1"/>
              <a:t>Insert</a:t>
            </a:r>
            <a:r>
              <a:rPr lang="it-IT"/>
              <a:t> title</a:t>
            </a:r>
            <a:endParaRPr lang="en-GB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37617" y="4924801"/>
            <a:ext cx="1880322" cy="138499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189" indent="0" algn="r">
              <a:buFontTx/>
              <a:buNone/>
              <a:defRPr sz="1200"/>
            </a:lvl2pPr>
            <a:lvl3pPr marL="914378" indent="0" algn="r">
              <a:buFontTx/>
              <a:buNone/>
              <a:defRPr sz="1200"/>
            </a:lvl3pPr>
            <a:lvl4pPr marL="1371566" indent="0" algn="r">
              <a:buFontTx/>
              <a:buNone/>
              <a:defRPr sz="1200"/>
            </a:lvl4pPr>
            <a:lvl5pPr marL="1828754" indent="0" algn="r">
              <a:buFontTx/>
              <a:buNone/>
              <a:defRPr sz="1200"/>
            </a:lvl5pPr>
          </a:lstStyle>
          <a:p>
            <a:pPr lvl="0"/>
            <a:r>
              <a:rPr lang="en-US"/>
              <a:t>Insert legal entity - classification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189" indent="0">
              <a:buFontTx/>
              <a:buNone/>
              <a:defRPr sz="1400" b="1"/>
            </a:lvl2pPr>
            <a:lvl3pPr marL="914378" indent="0">
              <a:buFontTx/>
              <a:buNone/>
              <a:defRPr sz="1400" b="1"/>
            </a:lvl3pPr>
            <a:lvl4pPr marL="1371566" indent="0">
              <a:buFontTx/>
              <a:buNone/>
              <a:defRPr sz="1400" b="1"/>
            </a:lvl4pPr>
            <a:lvl5pPr marL="1828754" indent="0">
              <a:buFontTx/>
              <a:buNone/>
              <a:defRPr sz="1400" b="1"/>
            </a:lvl5pPr>
          </a:lstStyle>
          <a:p>
            <a:pPr lvl="0"/>
            <a:r>
              <a:rPr lang="it-IT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1557640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946800"/>
            <a:ext cx="8679600" cy="3312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A41845-0E4C-3F4A-9722-2E30E714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0"/>
            <a:ext cx="9144000" cy="7289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2548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</p:spTree>
    <p:extLst>
      <p:ext uri="{BB962C8B-B14F-4D97-AF65-F5344CB8AC3E}">
        <p14:creationId xmlns:p14="http://schemas.microsoft.com/office/powerpoint/2010/main" val="168137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33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oleObject" Target="../embeddings/oleObject2.bin"/><Relationship Id="rId30" Type="http://schemas.openxmlformats.org/officeDocument/2006/relationships/image" Target="../media/image5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8.xml"/><Relationship Id="rId11" Type="http://schemas.openxmlformats.org/officeDocument/2006/relationships/oleObject" Target="../embeddings/oleObject6.bin"/><Relationship Id="rId5" Type="http://schemas.openxmlformats.org/officeDocument/2006/relationships/theme" Target="../theme/theme2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12" Type="http://schemas.openxmlformats.org/officeDocument/2006/relationships/image" Target="../media/image6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openxmlformats.org/officeDocument/2006/relationships/image" Target="../media/image4.svg"/><Relationship Id="rId4" Type="http://schemas.openxmlformats.org/officeDocument/2006/relationships/tags" Target="../tags/tag11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ags" Target="../tags/tag12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31" Type="http://schemas.openxmlformats.org/officeDocument/2006/relationships/image" Target="../media/image8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jpeg"/><Relationship Id="rId27" Type="http://schemas.openxmlformats.org/officeDocument/2006/relationships/image" Target="../media/image4.svg"/><Relationship Id="rId30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21" Type="http://schemas.openxmlformats.org/officeDocument/2006/relationships/tags" Target="../tags/tag1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ags" Target="../tags/tag15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5.xml"/><Relationship Id="rId31" Type="http://schemas.openxmlformats.org/officeDocument/2006/relationships/image" Target="../media/image8.sv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.jpeg"/><Relationship Id="rId27" Type="http://schemas.openxmlformats.org/officeDocument/2006/relationships/image" Target="../media/image4.svg"/><Relationship Id="rId30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tags" Target="../tags/tag18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6.xml"/><Relationship Id="rId31" Type="http://schemas.openxmlformats.org/officeDocument/2006/relationships/image" Target="../media/image8.sv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.jpeg"/><Relationship Id="rId27" Type="http://schemas.openxmlformats.org/officeDocument/2006/relationships/image" Target="../media/image4.svg"/><Relationship Id="rId3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21" imgH="420" progId="TCLayout.ActiveDocument.1">
                  <p:embed/>
                </p:oleObj>
              </mc:Choice>
              <mc:Fallback>
                <p:oleObj name="think-cell Slide" r:id="rId25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21" imgH="420" progId="TCLayout.ActiveDocument.1">
                  <p:embed/>
                </p:oleObj>
              </mc:Choice>
              <mc:Fallback>
                <p:oleObj name="think-cell Slide" r:id="rId27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E5645C-FB2E-4481-B42E-AD5B47CCCEB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16" r:id="rId3"/>
    <p:sldLayoutId id="2147483729" r:id="rId4"/>
    <p:sldLayoutId id="2147483739" r:id="rId5"/>
    <p:sldLayoutId id="2147483728" r:id="rId6"/>
    <p:sldLayoutId id="2147483726" r:id="rId7"/>
    <p:sldLayoutId id="2147483740" r:id="rId8"/>
    <p:sldLayoutId id="2147483722" r:id="rId9"/>
    <p:sldLayoutId id="2147483735" r:id="rId10"/>
    <p:sldLayoutId id="2147483730" r:id="rId11"/>
    <p:sldLayoutId id="2147483734" r:id="rId12"/>
    <p:sldLayoutId id="2147483736" r:id="rId13"/>
    <p:sldLayoutId id="2147483741" r:id="rId14"/>
    <p:sldLayoutId id="2147483755" r:id="rId15"/>
    <p:sldLayoutId id="2147483756" r:id="rId16"/>
    <p:sldLayoutId id="2147483766" r:id="rId17"/>
    <p:sldLayoutId id="2147483768" r:id="rId18"/>
    <p:sldLayoutId id="2147483832" r:id="rId19"/>
    <p:sldLayoutId id="2147483833" r:id="rId20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1" imgH="420" progId="TCLayout.ActiveDocument.1">
                  <p:embed/>
                </p:oleObj>
              </mc:Choice>
              <mc:Fallback>
                <p:oleObj name="think-cell Slide" r:id="rId8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UCOne" descr="sfere 2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  <p:sp>
        <p:nvSpPr>
          <p:cNvPr id="8" name="Headline"/>
          <p:cNvSpPr>
            <a:spLocks noChangeShapeType="1"/>
          </p:cNvSpPr>
          <p:nvPr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0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270000" y="4604400"/>
            <a:ext cx="27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E8169F0-646E-455B-AF5A-6D6C02EAEAF6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70000" y="946800"/>
            <a:ext cx="86796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2° level</a:t>
            </a:r>
          </a:p>
          <a:p>
            <a:pPr lvl="2"/>
            <a:r>
              <a:rPr lang="en-GB" noProof="0"/>
              <a:t>3° level</a:t>
            </a:r>
          </a:p>
          <a:p>
            <a:pPr lvl="3"/>
            <a:r>
              <a:rPr lang="en-GB" noProof="0"/>
              <a:t>4° level</a:t>
            </a:r>
          </a:p>
          <a:p>
            <a:pPr lvl="4"/>
            <a:r>
              <a:rPr lang="en-GB" noProof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0000" y="0"/>
            <a:ext cx="8679600" cy="70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Insert title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21" imgH="420" progId="TCLayout.ActiveDocument.1">
                  <p:embed/>
                </p:oleObj>
              </mc:Choice>
              <mc:Fallback>
                <p:oleObj name="think-cell Slide" r:id="rId11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UCOne" descr="sfere 2D.png">
            <a:extLst>
              <a:ext uri="{FF2B5EF4-FFF2-40B4-BE49-F238E27FC236}">
                <a16:creationId xmlns:a16="http://schemas.microsoft.com/office/drawing/2014/main" id="{60C65FAC-BAF5-5544-9534-00433F268B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400" b="1" kern="1200" noProof="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6396" marR="0" indent="-1763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6384" marR="0" indent="-169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9973" marR="0" indent="-1655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22762" marR="0" indent="-151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972751" marR="0" indent="-1439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1" imgH="420" progId="TCLayout.ActiveDocument.1">
                  <p:embed/>
                </p:oleObj>
              </mc:Choice>
              <mc:Fallback>
                <p:oleObj name="think-cell Slide" r:id="rId8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E5645C-FB2E-4481-B42E-AD5B47CCCE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21" imgH="420" progId="TCLayout.ActiveDocument.1">
                  <p:embed/>
                </p:oleObj>
              </mc:Choice>
              <mc:Fallback>
                <p:oleObj name="think-cell Slide" r:id="rId25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E5645C-FB2E-4481-B42E-AD5B47CCCE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1" r:id="rId18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21" imgH="420" progId="TCLayout.ActiveDocument.1">
                  <p:embed/>
                </p:oleObj>
              </mc:Choice>
              <mc:Fallback>
                <p:oleObj name="think-cell Slide" r:id="rId25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E5645C-FB2E-4481-B42E-AD5B47CCCE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1" r:id="rId18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21" imgH="420" progId="TCLayout.ActiveDocument.1">
                  <p:embed/>
                </p:oleObj>
              </mc:Choice>
              <mc:Fallback>
                <p:oleObj name="think-cell Slide" r:id="rId25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E5645C-FB2E-4481-B42E-AD5B47CCCE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1" r:id="rId18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openxmlformats.org/officeDocument/2006/relationships/image" Target="../media/image8.svg"/><Relationship Id="rId4" Type="http://schemas.openxmlformats.org/officeDocument/2006/relationships/image" Target="../media/image35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svg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6.sv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image" Target="../media/image3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.wdp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1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3.svg"/><Relationship Id="rId5" Type="http://schemas.openxmlformats.org/officeDocument/2006/relationships/image" Target="../media/image38.png"/><Relationship Id="rId15" Type="http://schemas.openxmlformats.org/officeDocument/2006/relationships/image" Target="../media/image6.sv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sv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12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svg"/><Relationship Id="rId11" Type="http://schemas.openxmlformats.org/officeDocument/2006/relationships/image" Target="../media/image49.svg"/><Relationship Id="rId5" Type="http://schemas.openxmlformats.org/officeDocument/2006/relationships/image" Target="../media/image44.png"/><Relationship Id="rId15" Type="http://schemas.openxmlformats.org/officeDocument/2006/relationships/image" Target="../media/image8.sv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BCE1A84-7619-4945-A658-31A628749E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7098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1" imgH="502" progId="TCLayout.ActiveDocument.1">
                  <p:embed/>
                </p:oleObj>
              </mc:Choice>
              <mc:Fallback>
                <p:oleObj name="think-cell Slide" r:id="rId3" imgW="501" imgH="50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BCE1A84-7619-4945-A658-31A628749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ED66-6908-47A9-9B42-6A2737EC2A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0" y="4886688"/>
            <a:ext cx="5040000" cy="208800"/>
          </a:xfrm>
        </p:spPr>
        <p:txBody>
          <a:bodyPr/>
          <a:lstStyle/>
          <a:p>
            <a:r>
              <a:rPr lang="hr-HR" sz="1200" b="0" dirty="0"/>
              <a:t>Rovinj</a:t>
            </a:r>
            <a:r>
              <a:rPr lang="en-GB" sz="1200" b="0" dirty="0"/>
              <a:t> – </a:t>
            </a:r>
            <a:r>
              <a:rPr lang="hr-HR" sz="1200" b="0" dirty="0" err="1"/>
              <a:t>October</a:t>
            </a:r>
            <a:r>
              <a:rPr lang="en-GB" sz="1200" b="0" dirty="0"/>
              <a:t>, 202</a:t>
            </a:r>
            <a:r>
              <a:rPr lang="hr-HR" sz="1200" b="0" dirty="0"/>
              <a:t>3</a:t>
            </a:r>
            <a:endParaRPr lang="hr-HR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587F6-C65C-45C7-AA51-CF8119DB61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000" y="2253704"/>
            <a:ext cx="6401842" cy="102489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Jurica Vučković, Hrvoje Šušak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D2169F-6F60-4A28-B09A-70AF7DF7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538316"/>
            <a:ext cx="8126456" cy="1834759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en-GB" sz="4400" dirty="0"/>
              <a:t>Driving complex DWH changes by ODI metadata</a:t>
            </a:r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9B39A41F-5C1A-DF59-E2A0-4E2B6F247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00" y="4404486"/>
            <a:ext cx="2159361" cy="4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ODI Metadata Model: Topology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B765DF87-6B56-AF00-C896-F1A403793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7" y="1976284"/>
            <a:ext cx="3333991" cy="213851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7B9A30-3E6E-9F9D-D721-D58493574C4B}"/>
              </a:ext>
            </a:extLst>
          </p:cNvPr>
          <p:cNvSpPr txBox="1">
            <a:spLocks/>
          </p:cNvSpPr>
          <p:nvPr/>
        </p:nvSpPr>
        <p:spPr>
          <a:xfrm>
            <a:off x="907873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iCredit (Body)"/>
              </a:rPr>
              <a:t>TOPOLOGY LOGIC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ECF7971-86B1-A31A-4298-9222E5B4C1D6}"/>
              </a:ext>
            </a:extLst>
          </p:cNvPr>
          <p:cNvSpPr txBox="1">
            <a:spLocks/>
          </p:cNvSpPr>
          <p:nvPr/>
        </p:nvSpPr>
        <p:spPr>
          <a:xfrm>
            <a:off x="5700538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niCredit (Body)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 dirty="0"/>
              <a:t>DATA MODEL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43C49978-15AE-8A7A-8E8B-50D9E8560E34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286BD02B-3A33-255E-A569-D637834FFB8F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11" name="Text Placeholder 346">
            <a:extLst>
              <a:ext uri="{FF2B5EF4-FFF2-40B4-BE49-F238E27FC236}">
                <a16:creationId xmlns:a16="http://schemas.microsoft.com/office/drawing/2014/main" id="{01C83A4E-D9A0-00ED-715D-5B142D36126B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2" name="Text Placeholder 346">
            <a:extLst>
              <a:ext uri="{FF2B5EF4-FFF2-40B4-BE49-F238E27FC236}">
                <a16:creationId xmlns:a16="http://schemas.microsoft.com/office/drawing/2014/main" id="{F7A37A40-81A6-579A-1C56-A4FD0D03E681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3" name="Text Placeholder 346">
            <a:extLst>
              <a:ext uri="{FF2B5EF4-FFF2-40B4-BE49-F238E27FC236}">
                <a16:creationId xmlns:a16="http://schemas.microsoft.com/office/drawing/2014/main" id="{EC6A9C5F-0462-FBC6-6A58-AFCECE4D1627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2637B9-934E-7237-E4DA-ABD8290E7B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125" y="1083831"/>
            <a:ext cx="4584540" cy="39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ODI Metadata Model: Session Logs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66B67-D39D-5757-AE7E-7D4060FB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2" y="1404938"/>
            <a:ext cx="4160479" cy="3212242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CB9C580-4B1B-9768-69A5-21212B999DA6}"/>
              </a:ext>
            </a:extLst>
          </p:cNvPr>
          <p:cNvSpPr txBox="1">
            <a:spLocks/>
          </p:cNvSpPr>
          <p:nvPr/>
        </p:nvSpPr>
        <p:spPr>
          <a:xfrm>
            <a:off x="1344102" y="971306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iCredit (Body)"/>
              </a:rPr>
              <a:t>ODI SESSION LIST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3A62B1B-4F51-C939-D1A1-70B653B0DA63}"/>
              </a:ext>
            </a:extLst>
          </p:cNvPr>
          <p:cNvSpPr txBox="1">
            <a:spLocks/>
          </p:cNvSpPr>
          <p:nvPr/>
        </p:nvSpPr>
        <p:spPr>
          <a:xfrm>
            <a:off x="6186225" y="971306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niCredit (Body)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/>
              <a:t>DATA MODEL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7B462822-1737-DBAD-A584-A03F3F43C63F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8" name="Text Placeholder 346">
            <a:extLst>
              <a:ext uri="{FF2B5EF4-FFF2-40B4-BE49-F238E27FC236}">
                <a16:creationId xmlns:a16="http://schemas.microsoft.com/office/drawing/2014/main" id="{893DFD47-4B2C-46F3-6790-7EE5228A3904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287C3824-0EA9-24FE-8A6E-4A73E704C8E4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1" name="Text Placeholder 346">
            <a:extLst>
              <a:ext uri="{FF2B5EF4-FFF2-40B4-BE49-F238E27FC236}">
                <a16:creationId xmlns:a16="http://schemas.microsoft.com/office/drawing/2014/main" id="{388214C3-CF74-44C7-0B7E-DFBE50A6E824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2" name="Text Placeholder 346">
            <a:extLst>
              <a:ext uri="{FF2B5EF4-FFF2-40B4-BE49-F238E27FC236}">
                <a16:creationId xmlns:a16="http://schemas.microsoft.com/office/drawing/2014/main" id="{6B19CDF8-12CD-DFA4-9C05-B441F510E458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EE6395-AEF4-A744-DAF7-22BE8E93B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2011" y="1709348"/>
            <a:ext cx="3893370" cy="2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Outcomes &amp; Conclusion</a:t>
            </a:r>
            <a:endParaRPr lang="en-GB" sz="14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sp>
        <p:nvSpPr>
          <p:cNvPr id="4" name="Text Placeholder 346">
            <a:extLst>
              <a:ext uri="{FF2B5EF4-FFF2-40B4-BE49-F238E27FC236}">
                <a16:creationId xmlns:a16="http://schemas.microsoft.com/office/drawing/2014/main" id="{85CEF978-2509-F82A-DE84-A2A4D9D1FFAC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6" name="Text Placeholder 346">
            <a:extLst>
              <a:ext uri="{FF2B5EF4-FFF2-40B4-BE49-F238E27FC236}">
                <a16:creationId xmlns:a16="http://schemas.microsoft.com/office/drawing/2014/main" id="{638096AD-51DE-69AD-8FF3-3E4F0551DDBD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A2B30ABD-6AF1-6BF5-407C-F8FB9E297D1E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5</a:t>
            </a:r>
            <a:endParaRPr lang="en-GB" dirty="0"/>
          </a:p>
        </p:txBody>
      </p:sp>
      <p:sp>
        <p:nvSpPr>
          <p:cNvPr id="8" name="Text Placeholder 346">
            <a:extLst>
              <a:ext uri="{FF2B5EF4-FFF2-40B4-BE49-F238E27FC236}">
                <a16:creationId xmlns:a16="http://schemas.microsoft.com/office/drawing/2014/main" id="{F90ED009-A479-50FC-6EBE-12A469440C6D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163DD052-315A-0277-61EA-3070783C6E45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ADF2951-653D-29F1-849E-9B603676D675}"/>
              </a:ext>
            </a:extLst>
          </p:cNvPr>
          <p:cNvSpPr txBox="1">
            <a:spLocks/>
          </p:cNvSpPr>
          <p:nvPr/>
        </p:nvSpPr>
        <p:spPr>
          <a:xfrm>
            <a:off x="747423" y="1160891"/>
            <a:ext cx="8054225" cy="3754196"/>
          </a:xfrm>
          <a:prstGeom prst="rect">
            <a:avLst/>
          </a:prstGeom>
        </p:spPr>
        <p:txBody>
          <a:bodyPr/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1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14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14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en-GB" sz="2000" b="1" dirty="0"/>
              <a:t>Successful switch to EURO currency</a:t>
            </a:r>
          </a:p>
          <a:p>
            <a:endParaRPr lang="en-GB" sz="1000" dirty="0"/>
          </a:p>
          <a:p>
            <a:r>
              <a:rPr lang="en-GB" sz="1600" i="1" dirty="0"/>
              <a:t>Zagrebačka banka </a:t>
            </a:r>
            <a:r>
              <a:rPr lang="en-GB" sz="1600" i="1" dirty="0" err="1"/>
              <a:t>d.d.</a:t>
            </a:r>
            <a:r>
              <a:rPr lang="en-GB" sz="1600" i="1" dirty="0"/>
              <a:t> – 1st bank in Croatia that opened direct channels to their clients after conversion night (01.01.2023.)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sz="2000" b="1" dirty="0"/>
              <a:t>Continuing usage of ODI Metadata in daily work</a:t>
            </a:r>
          </a:p>
          <a:p>
            <a:endParaRPr lang="en-GB" sz="1000" b="1" dirty="0"/>
          </a:p>
          <a:p>
            <a:r>
              <a:rPr lang="en-GB" sz="1600" i="1" dirty="0"/>
              <a:t>Fast analyses and estimations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b="1" dirty="0"/>
              <a:t>Increased efficiency of DWH </a:t>
            </a:r>
            <a:r>
              <a:rPr lang="hr-HR" sz="2000" b="1"/>
              <a:t>management</a:t>
            </a:r>
            <a:endParaRPr lang="en-GB" sz="2000" b="1" dirty="0"/>
          </a:p>
          <a:p>
            <a:endParaRPr lang="en-GB" sz="1000" b="1" dirty="0"/>
          </a:p>
          <a:p>
            <a:r>
              <a:rPr lang="en-GB" sz="1600" i="1" dirty="0"/>
              <a:t>Decommission of unnecessary tables and batches (&gt;</a:t>
            </a:r>
            <a:r>
              <a:rPr lang="hr-HR" sz="1600" i="1" dirty="0"/>
              <a:t>6</a:t>
            </a:r>
            <a:r>
              <a:rPr lang="en-GB" sz="1600" i="1" dirty="0"/>
              <a:t>00 </a:t>
            </a:r>
            <a:r>
              <a:rPr lang="hr-HR" sz="1600" i="1" dirty="0"/>
              <a:t>DWH </a:t>
            </a:r>
            <a:r>
              <a:rPr lang="hr-HR" sz="1600" i="1" dirty="0" err="1"/>
              <a:t>objects</a:t>
            </a:r>
            <a:r>
              <a:rPr lang="en-GB" sz="1600" i="1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FB0A6DD5-A89F-900A-1356-E2C94FE6C5D1}"/>
              </a:ext>
            </a:extLst>
          </p:cNvPr>
          <p:cNvSpPr>
            <a:spLocks/>
          </p:cNvSpPr>
          <p:nvPr/>
        </p:nvSpPr>
        <p:spPr bwMode="auto">
          <a:xfrm>
            <a:off x="546100" y="1216550"/>
            <a:ext cx="160717" cy="282129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E2001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B050C623-ECDD-798C-1FD6-2A216E924A16}"/>
              </a:ext>
            </a:extLst>
          </p:cNvPr>
          <p:cNvSpPr>
            <a:spLocks/>
          </p:cNvSpPr>
          <p:nvPr/>
        </p:nvSpPr>
        <p:spPr bwMode="auto">
          <a:xfrm>
            <a:off x="546099" y="2560774"/>
            <a:ext cx="160717" cy="282129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E2001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62832F73-739C-DD05-A35F-A4C38DC8E574}"/>
              </a:ext>
            </a:extLst>
          </p:cNvPr>
          <p:cNvSpPr>
            <a:spLocks/>
          </p:cNvSpPr>
          <p:nvPr/>
        </p:nvSpPr>
        <p:spPr bwMode="auto">
          <a:xfrm>
            <a:off x="546099" y="3692604"/>
            <a:ext cx="160717" cy="282129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E2001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6215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60A325-7B30-40B1-B34F-480C69047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371074"/>
            <a:ext cx="9144000" cy="772426"/>
          </a:xfrm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773C8AB-F11C-4E1F-9443-677C00D2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</a:t>
            </a:r>
            <a:r>
              <a:rPr lang="hr-HR" dirty="0"/>
              <a:t>P</a:t>
            </a:r>
            <a:r>
              <a:rPr lang="en-GB" dirty="0"/>
              <a:t>age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23D7910-DD8D-4C51-8836-AEEB3AAC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431" y="1441858"/>
            <a:ext cx="3082873" cy="1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361950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534988" indent="-173038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715963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898525" indent="-182563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1079500" indent="-180975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/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6pPr>
            <a:lvl7pPr marL="1470184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7pPr>
            <a:lvl8pPr marL="1680210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8pPr>
            <a:lvl9pPr marL="1890236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None/>
            </a:pPr>
            <a:r>
              <a:rPr lang="en-GB" sz="1200" b="1" kern="0" dirty="0">
                <a:solidFill>
                  <a:schemeClr val="bg1"/>
                </a:solidFill>
                <a:latin typeface="UniCredit"/>
              </a:rPr>
              <a:t>Zagrebačka banka </a:t>
            </a:r>
            <a:r>
              <a:rPr lang="en-GB" sz="1200" b="1" kern="0" dirty="0" err="1">
                <a:solidFill>
                  <a:schemeClr val="bg1"/>
                </a:solidFill>
                <a:latin typeface="UniCredit"/>
              </a:rPr>
              <a:t>d.d.</a:t>
            </a:r>
            <a:endParaRPr lang="en-GB" sz="1200" b="1" kern="0" dirty="0">
              <a:solidFill>
                <a:schemeClr val="bg1"/>
              </a:solidFill>
              <a:latin typeface="UniCredit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ebdings" pitchFamily="18" charset="2"/>
              <a:buNone/>
            </a:pPr>
            <a:r>
              <a:rPr lang="en-GB" sz="1200" kern="0" dirty="0">
                <a:solidFill>
                  <a:schemeClr val="bg1"/>
                </a:solidFill>
                <a:latin typeface="UniCredit"/>
              </a:rPr>
              <a:t>Hrvoje Šušak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BI-DWH Team Leader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Business Intelligence Development, IT Department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Mobile +385 99 4926 894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hrvoje.susak@unicreditgroup.zaba.hr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BCF29C9-317C-4412-9204-AE35D379C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98" y="1441858"/>
            <a:ext cx="3082873" cy="1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361950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534988" indent="-173038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715963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898525" indent="-182563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1079500" indent="-180975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/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6pPr>
            <a:lvl7pPr marL="1470184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7pPr>
            <a:lvl8pPr marL="1680210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8pPr>
            <a:lvl9pPr marL="1890236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None/>
            </a:pPr>
            <a:r>
              <a:rPr lang="en-GB" sz="1200" b="1" kern="0" dirty="0">
                <a:solidFill>
                  <a:schemeClr val="bg1"/>
                </a:solidFill>
                <a:latin typeface="UniCredit"/>
              </a:rPr>
              <a:t>Zagrebačka banka </a:t>
            </a:r>
            <a:r>
              <a:rPr lang="en-GB" sz="1200" b="1" kern="0" dirty="0" err="1">
                <a:solidFill>
                  <a:schemeClr val="bg1"/>
                </a:solidFill>
                <a:latin typeface="UniCredit"/>
              </a:rPr>
              <a:t>d.d.</a:t>
            </a:r>
            <a:endParaRPr lang="en-GB" sz="1200" b="1" kern="0" dirty="0">
              <a:solidFill>
                <a:schemeClr val="bg1"/>
              </a:solidFill>
              <a:latin typeface="UniCredit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ebdings" pitchFamily="18" charset="2"/>
              <a:buNone/>
            </a:pPr>
            <a:r>
              <a:rPr lang="en-GB" sz="1200" kern="0" dirty="0">
                <a:solidFill>
                  <a:schemeClr val="bg1"/>
                </a:solidFill>
                <a:latin typeface="UniCredit"/>
              </a:rPr>
              <a:t>Jurica Vučković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BI-RISK Team Leader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Business Intelligence Development, IT Department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Mobile +385 99 3881 955</a:t>
            </a: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GB" sz="1200" kern="0" dirty="0">
                <a:solidFill>
                  <a:schemeClr val="bg1"/>
                </a:solidFill>
                <a:latin typeface="UniCredit"/>
              </a:rPr>
              <a:t>jurica.vuckovic@unicreditgroup.zaba.hr</a:t>
            </a: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C4F59F76-775C-5014-A7CB-E88113CB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404169"/>
            <a:ext cx="1299150" cy="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ttore 1 9">
            <a:extLst>
              <a:ext uri="{FF2B5EF4-FFF2-40B4-BE49-F238E27FC236}">
                <a16:creationId xmlns:a16="http://schemas.microsoft.com/office/drawing/2014/main" id="{18FABE87-A4D7-4CCA-A343-7F42554BBE10}"/>
              </a:ext>
            </a:extLst>
          </p:cNvPr>
          <p:cNvCxnSpPr>
            <a:cxnSpLocks/>
          </p:cNvCxnSpPr>
          <p:nvPr/>
        </p:nvCxnSpPr>
        <p:spPr>
          <a:xfrm>
            <a:off x="3185571" y="0"/>
            <a:ext cx="0" cy="5143500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133E720-E240-408E-B5B4-DAF9AE1A12BE}"/>
              </a:ext>
            </a:extLst>
          </p:cNvPr>
          <p:cNvGrpSpPr/>
          <p:nvPr/>
        </p:nvGrpSpPr>
        <p:grpSpPr>
          <a:xfrm>
            <a:off x="2931969" y="700079"/>
            <a:ext cx="4792242" cy="3631660"/>
            <a:chOff x="2931969" y="700079"/>
            <a:chExt cx="4792242" cy="36316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CB96E9-D20F-40D3-9C16-AE42903CF3AF}"/>
                </a:ext>
              </a:extLst>
            </p:cNvPr>
            <p:cNvGrpSpPr/>
            <p:nvPr/>
          </p:nvGrpSpPr>
          <p:grpSpPr>
            <a:xfrm>
              <a:off x="2931969" y="700079"/>
              <a:ext cx="4792242" cy="507388"/>
              <a:chOff x="2931969" y="700079"/>
              <a:chExt cx="4792242" cy="507388"/>
            </a:xfrm>
          </p:grpSpPr>
          <p:grpSp>
            <p:nvGrpSpPr>
              <p:cNvPr id="33" name="Gruppo 5">
                <a:extLst>
                  <a:ext uri="{FF2B5EF4-FFF2-40B4-BE49-F238E27FC236}">
                    <a16:creationId xmlns:a16="http://schemas.microsoft.com/office/drawing/2014/main" id="{C285F3F4-9D94-442B-B033-DF7856E75965}"/>
                  </a:ext>
                </a:extLst>
              </p:cNvPr>
              <p:cNvGrpSpPr/>
              <p:nvPr/>
            </p:nvGrpSpPr>
            <p:grpSpPr>
              <a:xfrm>
                <a:off x="2931969" y="700079"/>
                <a:ext cx="507204" cy="507388"/>
                <a:chOff x="4373135" y="1004456"/>
                <a:chExt cx="134813" cy="134862"/>
              </a:xfrm>
            </p:grpSpPr>
            <p:sp>
              <p:nvSpPr>
                <p:cNvPr id="35" name="Oval 30">
                  <a:extLst>
                    <a:ext uri="{FF2B5EF4-FFF2-40B4-BE49-F238E27FC236}">
                      <a16:creationId xmlns:a16="http://schemas.microsoft.com/office/drawing/2014/main" id="{AE5F7726-24E0-4B30-A3BC-C8DEE1CB03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3135" y="1004456"/>
                  <a:ext cx="134813" cy="134862"/>
                </a:xfrm>
                <a:prstGeom prst="ellipse">
                  <a:avLst/>
                </a:prstGeom>
                <a:solidFill>
                  <a:srgbClr val="AA1C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3">
                  <a:extLst>
                    <a:ext uri="{FF2B5EF4-FFF2-40B4-BE49-F238E27FC236}">
                      <a16:creationId xmlns:a16="http://schemas.microsoft.com/office/drawing/2014/main" id="{F4D25E4A-7C0B-45F6-9D25-0AF776F419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4350" y="1015694"/>
                  <a:ext cx="112383" cy="112385"/>
                </a:xfrm>
                <a:prstGeom prst="ellipse">
                  <a:avLst/>
                </a:prstGeom>
                <a:solidFill>
                  <a:srgbClr val="EA5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4">
                  <a:extLst>
                    <a:ext uri="{FF2B5EF4-FFF2-40B4-BE49-F238E27FC236}">
                      <a16:creationId xmlns:a16="http://schemas.microsoft.com/office/drawing/2014/main" id="{C3829A76-2D9D-4615-A51C-1DD27BA7AE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95587" y="1026933"/>
                  <a:ext cx="89908" cy="89908"/>
                </a:xfrm>
                <a:prstGeom prst="ellipse">
                  <a:avLst/>
                </a:prstGeom>
                <a:solidFill>
                  <a:srgbClr val="E2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CasellaDiTesto 9">
                  <a:extLst>
                    <a:ext uri="{FF2B5EF4-FFF2-40B4-BE49-F238E27FC236}">
                      <a16:creationId xmlns:a16="http://schemas.microsoft.com/office/drawing/2014/main" id="{7A6753AF-16E9-4610-83D3-90F269EECCAC}"/>
                    </a:ext>
                  </a:extLst>
                </p:cNvPr>
                <p:cNvSpPr txBox="1"/>
                <p:nvPr/>
              </p:nvSpPr>
              <p:spPr>
                <a:xfrm>
                  <a:off x="4403643" y="1028615"/>
                  <a:ext cx="73796" cy="8180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it-IT" sz="1400" dirty="0">
                      <a:solidFill>
                        <a:schemeClr val="bg1"/>
                      </a:solidFill>
                      <a:latin typeface="UniCredit (Body)"/>
                    </a:rPr>
                    <a:t>1</a:t>
                  </a:r>
                </a:p>
              </p:txBody>
            </p:sp>
          </p:grp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1BF6E02-7E7E-448D-A8D8-270A1E167716}"/>
                  </a:ext>
                </a:extLst>
              </p:cNvPr>
              <p:cNvSpPr txBox="1"/>
              <p:nvPr/>
            </p:nvSpPr>
            <p:spPr>
              <a:xfrm>
                <a:off x="3523830" y="782963"/>
                <a:ext cx="4200381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800" b="1" kern="0" dirty="0">
                    <a:solidFill>
                      <a:srgbClr val="000000"/>
                    </a:solidFill>
                    <a:latin typeface="UniCredit (Body)"/>
                  </a:rPr>
                  <a:t>Speakers Introduction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804788-8F9C-4488-9818-5D16DF9A7939}"/>
                </a:ext>
              </a:extLst>
            </p:cNvPr>
            <p:cNvGrpSpPr/>
            <p:nvPr/>
          </p:nvGrpSpPr>
          <p:grpSpPr>
            <a:xfrm>
              <a:off x="2931969" y="2262212"/>
              <a:ext cx="4792242" cy="507387"/>
              <a:chOff x="2931969" y="700072"/>
              <a:chExt cx="4792242" cy="507387"/>
            </a:xfrm>
          </p:grpSpPr>
          <p:grpSp>
            <p:nvGrpSpPr>
              <p:cNvPr id="27" name="Gruppo 5">
                <a:extLst>
                  <a:ext uri="{FF2B5EF4-FFF2-40B4-BE49-F238E27FC236}">
                    <a16:creationId xmlns:a16="http://schemas.microsoft.com/office/drawing/2014/main" id="{8249DF80-6AE5-4761-AF9E-798CA480C558}"/>
                  </a:ext>
                </a:extLst>
              </p:cNvPr>
              <p:cNvGrpSpPr/>
              <p:nvPr/>
            </p:nvGrpSpPr>
            <p:grpSpPr>
              <a:xfrm>
                <a:off x="2931969" y="700072"/>
                <a:ext cx="507204" cy="507387"/>
                <a:chOff x="4373135" y="1004456"/>
                <a:chExt cx="134813" cy="134862"/>
              </a:xfrm>
            </p:grpSpPr>
            <p:sp>
              <p:nvSpPr>
                <p:cNvPr id="29" name="Oval 30">
                  <a:extLst>
                    <a:ext uri="{FF2B5EF4-FFF2-40B4-BE49-F238E27FC236}">
                      <a16:creationId xmlns:a16="http://schemas.microsoft.com/office/drawing/2014/main" id="{03FB06A5-05F7-428D-945C-22BF0F03E4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3135" y="1004456"/>
                  <a:ext cx="134813" cy="134862"/>
                </a:xfrm>
                <a:prstGeom prst="ellipse">
                  <a:avLst/>
                </a:prstGeom>
                <a:solidFill>
                  <a:srgbClr val="AA1C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33">
                  <a:extLst>
                    <a:ext uri="{FF2B5EF4-FFF2-40B4-BE49-F238E27FC236}">
                      <a16:creationId xmlns:a16="http://schemas.microsoft.com/office/drawing/2014/main" id="{A25BD3EC-C9B4-4433-BAB2-490D0BCBEA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4350" y="1014546"/>
                  <a:ext cx="112383" cy="112385"/>
                </a:xfrm>
                <a:prstGeom prst="ellipse">
                  <a:avLst/>
                </a:prstGeom>
                <a:solidFill>
                  <a:srgbClr val="EA5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4">
                  <a:extLst>
                    <a:ext uri="{FF2B5EF4-FFF2-40B4-BE49-F238E27FC236}">
                      <a16:creationId xmlns:a16="http://schemas.microsoft.com/office/drawing/2014/main" id="{3B942157-7FE2-47D7-AE3A-6B12FE1DAF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95587" y="1026933"/>
                  <a:ext cx="89908" cy="89908"/>
                </a:xfrm>
                <a:prstGeom prst="ellipse">
                  <a:avLst/>
                </a:prstGeom>
                <a:solidFill>
                  <a:srgbClr val="E2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CasellaDiTesto 9">
                  <a:extLst>
                    <a:ext uri="{FF2B5EF4-FFF2-40B4-BE49-F238E27FC236}">
                      <a16:creationId xmlns:a16="http://schemas.microsoft.com/office/drawing/2014/main" id="{319745BE-A969-45E0-AEB1-435DBBC373A0}"/>
                    </a:ext>
                  </a:extLst>
                </p:cNvPr>
                <p:cNvSpPr txBox="1"/>
                <p:nvPr/>
              </p:nvSpPr>
              <p:spPr>
                <a:xfrm>
                  <a:off x="4403643" y="1029155"/>
                  <a:ext cx="73796" cy="8180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it-IT" sz="1400">
                      <a:solidFill>
                        <a:schemeClr val="bg1"/>
                      </a:solidFill>
                      <a:latin typeface="UniCredit (Body)"/>
                    </a:rPr>
                    <a:t>3</a:t>
                  </a:r>
                </a:p>
              </p:txBody>
            </p:sp>
          </p:grpSp>
          <p:sp>
            <p:nvSpPr>
              <p:cNvPr id="28" name="CasellaDiTesto 33">
                <a:extLst>
                  <a:ext uri="{FF2B5EF4-FFF2-40B4-BE49-F238E27FC236}">
                    <a16:creationId xmlns:a16="http://schemas.microsoft.com/office/drawing/2014/main" id="{803E10E3-08E5-402A-9559-EBD7FEE40E2D}"/>
                  </a:ext>
                </a:extLst>
              </p:cNvPr>
              <p:cNvSpPr txBox="1"/>
              <p:nvPr/>
            </p:nvSpPr>
            <p:spPr>
              <a:xfrm>
                <a:off x="3523830" y="782963"/>
                <a:ext cx="4200381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800" b="1" kern="0" dirty="0">
                    <a:solidFill>
                      <a:srgbClr val="000000"/>
                    </a:solidFill>
                    <a:latin typeface="UniCredit (Body)"/>
                  </a:rPr>
                  <a:t>Change Types, Impact &amp; ODI Lineage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7592BD-9BF8-44FB-BA0F-8989EC6175C5}"/>
                </a:ext>
              </a:extLst>
            </p:cNvPr>
            <p:cNvGrpSpPr/>
            <p:nvPr/>
          </p:nvGrpSpPr>
          <p:grpSpPr>
            <a:xfrm>
              <a:off x="2931969" y="1481142"/>
              <a:ext cx="4792242" cy="507387"/>
              <a:chOff x="2931969" y="700072"/>
              <a:chExt cx="4792242" cy="507387"/>
            </a:xfrm>
          </p:grpSpPr>
          <p:grpSp>
            <p:nvGrpSpPr>
              <p:cNvPr id="21" name="Gruppo 5">
                <a:extLst>
                  <a:ext uri="{FF2B5EF4-FFF2-40B4-BE49-F238E27FC236}">
                    <a16:creationId xmlns:a16="http://schemas.microsoft.com/office/drawing/2014/main" id="{7E08BAA3-7470-46FF-BA0E-763F974E7AC0}"/>
                  </a:ext>
                </a:extLst>
              </p:cNvPr>
              <p:cNvGrpSpPr/>
              <p:nvPr/>
            </p:nvGrpSpPr>
            <p:grpSpPr>
              <a:xfrm>
                <a:off x="2931969" y="700072"/>
                <a:ext cx="507204" cy="507387"/>
                <a:chOff x="4373135" y="1004456"/>
                <a:chExt cx="134813" cy="134862"/>
              </a:xfrm>
            </p:grpSpPr>
            <p:sp>
              <p:nvSpPr>
                <p:cNvPr id="23" name="Oval 30">
                  <a:extLst>
                    <a:ext uri="{FF2B5EF4-FFF2-40B4-BE49-F238E27FC236}">
                      <a16:creationId xmlns:a16="http://schemas.microsoft.com/office/drawing/2014/main" id="{D6FDBF71-E9FF-4B1F-8A9F-789044975A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3135" y="1004456"/>
                  <a:ext cx="134813" cy="134862"/>
                </a:xfrm>
                <a:prstGeom prst="ellipse">
                  <a:avLst/>
                </a:prstGeom>
                <a:solidFill>
                  <a:srgbClr val="AA1C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33">
                  <a:extLst>
                    <a:ext uri="{FF2B5EF4-FFF2-40B4-BE49-F238E27FC236}">
                      <a16:creationId xmlns:a16="http://schemas.microsoft.com/office/drawing/2014/main" id="{0ECF4DBA-BA0D-4508-9082-42DA294DCE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4350" y="1015694"/>
                  <a:ext cx="112383" cy="112385"/>
                </a:xfrm>
                <a:prstGeom prst="ellipse">
                  <a:avLst/>
                </a:prstGeom>
                <a:solidFill>
                  <a:srgbClr val="EA5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34">
                  <a:extLst>
                    <a:ext uri="{FF2B5EF4-FFF2-40B4-BE49-F238E27FC236}">
                      <a16:creationId xmlns:a16="http://schemas.microsoft.com/office/drawing/2014/main" id="{830D4C75-9DA7-4B8A-B428-D73D00E7F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95587" y="1026933"/>
                  <a:ext cx="89908" cy="89908"/>
                </a:xfrm>
                <a:prstGeom prst="ellipse">
                  <a:avLst/>
                </a:prstGeom>
                <a:solidFill>
                  <a:srgbClr val="E2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CasellaDiTesto 9">
                  <a:extLst>
                    <a:ext uri="{FF2B5EF4-FFF2-40B4-BE49-F238E27FC236}">
                      <a16:creationId xmlns:a16="http://schemas.microsoft.com/office/drawing/2014/main" id="{A0F14B5D-92F4-42CD-AB3C-941DB92748D1}"/>
                    </a:ext>
                  </a:extLst>
                </p:cNvPr>
                <p:cNvSpPr txBox="1"/>
                <p:nvPr/>
              </p:nvSpPr>
              <p:spPr>
                <a:xfrm>
                  <a:off x="4403643" y="1029155"/>
                  <a:ext cx="73796" cy="8180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it-IT" sz="1400" dirty="0">
                      <a:solidFill>
                        <a:schemeClr val="bg1"/>
                      </a:solidFill>
                      <a:latin typeface="UniCredit (Body)"/>
                    </a:rPr>
                    <a:t>2</a:t>
                  </a:r>
                </a:p>
              </p:txBody>
            </p:sp>
          </p:grpSp>
          <p:sp>
            <p:nvSpPr>
              <p:cNvPr id="22" name="CasellaDiTesto 33">
                <a:extLst>
                  <a:ext uri="{FF2B5EF4-FFF2-40B4-BE49-F238E27FC236}">
                    <a16:creationId xmlns:a16="http://schemas.microsoft.com/office/drawing/2014/main" id="{166DC211-8389-4E84-8599-A2DD02813675}"/>
                  </a:ext>
                </a:extLst>
              </p:cNvPr>
              <p:cNvSpPr txBox="1"/>
              <p:nvPr/>
            </p:nvSpPr>
            <p:spPr>
              <a:xfrm>
                <a:off x="3523830" y="782963"/>
                <a:ext cx="4200381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800" b="1" kern="0" dirty="0">
                    <a:solidFill>
                      <a:srgbClr val="000000"/>
                    </a:solidFill>
                    <a:latin typeface="UniCredit (Body)"/>
                  </a:rPr>
                  <a:t>ZABA Data Warehouse Model (DWH)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B246A5-FE47-4FAA-B0EC-39B8BF58DEFD}"/>
                </a:ext>
              </a:extLst>
            </p:cNvPr>
            <p:cNvGrpSpPr/>
            <p:nvPr/>
          </p:nvGrpSpPr>
          <p:grpSpPr>
            <a:xfrm>
              <a:off x="2931969" y="3824352"/>
              <a:ext cx="4792242" cy="507387"/>
              <a:chOff x="2931969" y="700072"/>
              <a:chExt cx="4792242" cy="507387"/>
            </a:xfrm>
          </p:grpSpPr>
          <p:grpSp>
            <p:nvGrpSpPr>
              <p:cNvPr id="15" name="Gruppo 5">
                <a:extLst>
                  <a:ext uri="{FF2B5EF4-FFF2-40B4-BE49-F238E27FC236}">
                    <a16:creationId xmlns:a16="http://schemas.microsoft.com/office/drawing/2014/main" id="{4ABE7A5B-16F9-4B5B-B39E-7730264B5FFE}"/>
                  </a:ext>
                </a:extLst>
              </p:cNvPr>
              <p:cNvGrpSpPr/>
              <p:nvPr/>
            </p:nvGrpSpPr>
            <p:grpSpPr>
              <a:xfrm>
                <a:off x="2931969" y="700072"/>
                <a:ext cx="507204" cy="507387"/>
                <a:chOff x="4373135" y="1004456"/>
                <a:chExt cx="134813" cy="134862"/>
              </a:xfrm>
            </p:grpSpPr>
            <p:sp>
              <p:nvSpPr>
                <p:cNvPr id="17" name="Oval 30">
                  <a:extLst>
                    <a:ext uri="{FF2B5EF4-FFF2-40B4-BE49-F238E27FC236}">
                      <a16:creationId xmlns:a16="http://schemas.microsoft.com/office/drawing/2014/main" id="{FD4CAEBE-E16C-4321-8DC9-678B412B69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3135" y="1004456"/>
                  <a:ext cx="134813" cy="134862"/>
                </a:xfrm>
                <a:prstGeom prst="ellipse">
                  <a:avLst/>
                </a:prstGeom>
                <a:solidFill>
                  <a:srgbClr val="AA1C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 33">
                  <a:extLst>
                    <a:ext uri="{FF2B5EF4-FFF2-40B4-BE49-F238E27FC236}">
                      <a16:creationId xmlns:a16="http://schemas.microsoft.com/office/drawing/2014/main" id="{13E7FBF6-6FA8-4B9E-A84F-5D2C0BEC12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4350" y="1014546"/>
                  <a:ext cx="112383" cy="112385"/>
                </a:xfrm>
                <a:prstGeom prst="ellipse">
                  <a:avLst/>
                </a:prstGeom>
                <a:solidFill>
                  <a:srgbClr val="EA5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34">
                  <a:extLst>
                    <a:ext uri="{FF2B5EF4-FFF2-40B4-BE49-F238E27FC236}">
                      <a16:creationId xmlns:a16="http://schemas.microsoft.com/office/drawing/2014/main" id="{34201E68-F88A-4AED-A929-ED9C6B5BE3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95587" y="1026933"/>
                  <a:ext cx="89908" cy="89908"/>
                </a:xfrm>
                <a:prstGeom prst="ellipse">
                  <a:avLst/>
                </a:prstGeom>
                <a:solidFill>
                  <a:srgbClr val="E2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CasellaDiTesto 9">
                  <a:extLst>
                    <a:ext uri="{FF2B5EF4-FFF2-40B4-BE49-F238E27FC236}">
                      <a16:creationId xmlns:a16="http://schemas.microsoft.com/office/drawing/2014/main" id="{009C728A-DE1A-4A58-9DAD-58ECCABD1F91}"/>
                    </a:ext>
                  </a:extLst>
                </p:cNvPr>
                <p:cNvSpPr txBox="1"/>
                <p:nvPr/>
              </p:nvSpPr>
              <p:spPr>
                <a:xfrm>
                  <a:off x="4403643" y="1029155"/>
                  <a:ext cx="73796" cy="8180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it-IT" sz="1400" dirty="0">
                      <a:solidFill>
                        <a:schemeClr val="bg1"/>
                      </a:solidFill>
                      <a:latin typeface="UniCredit (Body)"/>
                    </a:rPr>
                    <a:t>5</a:t>
                  </a:r>
                </a:p>
              </p:txBody>
            </p:sp>
          </p:grpSp>
          <p:sp>
            <p:nvSpPr>
              <p:cNvPr id="16" name="CasellaDiTesto 33">
                <a:extLst>
                  <a:ext uri="{FF2B5EF4-FFF2-40B4-BE49-F238E27FC236}">
                    <a16:creationId xmlns:a16="http://schemas.microsoft.com/office/drawing/2014/main" id="{A605CB56-5671-424F-90E1-9C5D0763D80D}"/>
                  </a:ext>
                </a:extLst>
              </p:cNvPr>
              <p:cNvSpPr txBox="1"/>
              <p:nvPr/>
            </p:nvSpPr>
            <p:spPr>
              <a:xfrm>
                <a:off x="3523830" y="782963"/>
                <a:ext cx="4200381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800" b="1" kern="0" dirty="0">
                    <a:solidFill>
                      <a:srgbClr val="000000"/>
                    </a:solidFill>
                    <a:latin typeface="UniCredit (Body)"/>
                  </a:rPr>
                  <a:t>Outcomes &amp; Conclusion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79CE0C-0DA7-448D-988B-B64F88781B16}"/>
                </a:ext>
              </a:extLst>
            </p:cNvPr>
            <p:cNvGrpSpPr/>
            <p:nvPr/>
          </p:nvGrpSpPr>
          <p:grpSpPr>
            <a:xfrm>
              <a:off x="2931969" y="3043282"/>
              <a:ext cx="4792242" cy="507387"/>
              <a:chOff x="2931969" y="700072"/>
              <a:chExt cx="4792242" cy="507387"/>
            </a:xfrm>
          </p:grpSpPr>
          <p:grpSp>
            <p:nvGrpSpPr>
              <p:cNvPr id="9" name="Gruppo 5">
                <a:extLst>
                  <a:ext uri="{FF2B5EF4-FFF2-40B4-BE49-F238E27FC236}">
                    <a16:creationId xmlns:a16="http://schemas.microsoft.com/office/drawing/2014/main" id="{3A3B5B7E-09D8-4675-8896-CD4FFB11D5C4}"/>
                  </a:ext>
                </a:extLst>
              </p:cNvPr>
              <p:cNvGrpSpPr/>
              <p:nvPr/>
            </p:nvGrpSpPr>
            <p:grpSpPr>
              <a:xfrm>
                <a:off x="2931969" y="700072"/>
                <a:ext cx="507204" cy="507387"/>
                <a:chOff x="4373135" y="1004456"/>
                <a:chExt cx="134813" cy="134862"/>
              </a:xfrm>
            </p:grpSpPr>
            <p:sp>
              <p:nvSpPr>
                <p:cNvPr id="11" name="Oval 30">
                  <a:extLst>
                    <a:ext uri="{FF2B5EF4-FFF2-40B4-BE49-F238E27FC236}">
                      <a16:creationId xmlns:a16="http://schemas.microsoft.com/office/drawing/2014/main" id="{34E071D5-2C37-478C-A113-896AEF0159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3135" y="1004456"/>
                  <a:ext cx="134813" cy="134862"/>
                </a:xfrm>
                <a:prstGeom prst="ellipse">
                  <a:avLst/>
                </a:prstGeom>
                <a:solidFill>
                  <a:srgbClr val="AA1C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33">
                  <a:extLst>
                    <a:ext uri="{FF2B5EF4-FFF2-40B4-BE49-F238E27FC236}">
                      <a16:creationId xmlns:a16="http://schemas.microsoft.com/office/drawing/2014/main" id="{86BA5A77-B4DB-42FD-9D51-9486690741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4350" y="1014546"/>
                  <a:ext cx="112383" cy="112385"/>
                </a:xfrm>
                <a:prstGeom prst="ellipse">
                  <a:avLst/>
                </a:prstGeom>
                <a:solidFill>
                  <a:srgbClr val="EA5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34">
                  <a:extLst>
                    <a:ext uri="{FF2B5EF4-FFF2-40B4-BE49-F238E27FC236}">
                      <a16:creationId xmlns:a16="http://schemas.microsoft.com/office/drawing/2014/main" id="{B3328A32-2563-450E-B287-F403219B2C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95587" y="1026933"/>
                  <a:ext cx="89908" cy="89908"/>
                </a:xfrm>
                <a:prstGeom prst="ellipse">
                  <a:avLst/>
                </a:prstGeom>
                <a:solidFill>
                  <a:srgbClr val="E2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niCredit (Body)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CasellaDiTesto 9">
                  <a:extLst>
                    <a:ext uri="{FF2B5EF4-FFF2-40B4-BE49-F238E27FC236}">
                      <a16:creationId xmlns:a16="http://schemas.microsoft.com/office/drawing/2014/main" id="{6E95D4EB-6722-4DD6-A44D-311CE756D727}"/>
                    </a:ext>
                  </a:extLst>
                </p:cNvPr>
                <p:cNvSpPr txBox="1"/>
                <p:nvPr/>
              </p:nvSpPr>
              <p:spPr>
                <a:xfrm>
                  <a:off x="4403643" y="1029155"/>
                  <a:ext cx="73796" cy="8180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it-IT" sz="1400" dirty="0">
                      <a:solidFill>
                        <a:schemeClr val="bg1"/>
                      </a:solidFill>
                      <a:latin typeface="UniCredit (Body)"/>
                    </a:rPr>
                    <a:t>4</a:t>
                  </a:r>
                </a:p>
              </p:txBody>
            </p:sp>
          </p:grpSp>
          <p:sp>
            <p:nvSpPr>
              <p:cNvPr id="10" name="CasellaDiTesto 33">
                <a:extLst>
                  <a:ext uri="{FF2B5EF4-FFF2-40B4-BE49-F238E27FC236}">
                    <a16:creationId xmlns:a16="http://schemas.microsoft.com/office/drawing/2014/main" id="{5D36D6E8-223A-416A-90BF-10E401F4B8C2}"/>
                  </a:ext>
                </a:extLst>
              </p:cNvPr>
              <p:cNvSpPr txBox="1"/>
              <p:nvPr/>
            </p:nvSpPr>
            <p:spPr>
              <a:xfrm>
                <a:off x="3523830" y="782963"/>
                <a:ext cx="4200381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800" b="1" kern="0" dirty="0">
                    <a:solidFill>
                      <a:srgbClr val="000000"/>
                    </a:solidFill>
                    <a:latin typeface="UniCredit (Body)"/>
                  </a:rPr>
                  <a:t>ODI Metadata Model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22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69173DF7-9945-3017-FD42-FF0B715BFAA3}"/>
              </a:ext>
            </a:extLst>
          </p:cNvPr>
          <p:cNvSpPr txBox="1"/>
          <p:nvPr/>
        </p:nvSpPr>
        <p:spPr>
          <a:xfrm>
            <a:off x="174850" y="925117"/>
            <a:ext cx="4226613" cy="4106189"/>
          </a:xfrm>
          <a:prstGeom prst="round2DiagRect">
            <a:avLst>
              <a:gd name="adj1" fmla="val 2703"/>
              <a:gd name="adj2" fmla="val 0"/>
            </a:avLst>
          </a:prstGeom>
          <a:noFill/>
          <a:ln w="19050" cap="rnd">
            <a:solidFill>
              <a:srgbClr val="666666"/>
            </a:solidFill>
            <a:prstDash val="sysDot"/>
          </a:ln>
        </p:spPr>
        <p:txBody>
          <a:bodyPr wrap="square" lIns="108000" tIns="72000" rIns="108000" bIns="72000" rtlCol="0" anchor="t">
            <a:noAutofit/>
          </a:bodyPr>
          <a:lstStyle/>
          <a:p>
            <a:pPr algn="l">
              <a:lnSpc>
                <a:spcPct val="90000"/>
              </a:lnSpc>
            </a:pPr>
            <a:endParaRPr lang="en-GB" sz="1400" dirty="0">
              <a:latin typeface="UniCredit (Body)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0B1D2EE-0603-FA64-263F-391B165EDBF7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AD72E0-160E-4951-80E0-131FD5DE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67855"/>
            <a:ext cx="8280813" cy="202052"/>
          </a:xfrm>
        </p:spPr>
        <p:txBody>
          <a:bodyPr/>
          <a:lstStyle/>
          <a:p>
            <a:r>
              <a:rPr lang="en-GB" dirty="0"/>
              <a:t>Speakers introduction</a:t>
            </a:r>
            <a:endParaRPr lang="en-GB" sz="1400" b="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2CEC6A-114A-C270-A388-470D47045F79}"/>
              </a:ext>
            </a:extLst>
          </p:cNvPr>
          <p:cNvSpPr txBox="1"/>
          <p:nvPr/>
        </p:nvSpPr>
        <p:spPr>
          <a:xfrm>
            <a:off x="3236007" y="4337035"/>
            <a:ext cx="2063919" cy="7215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44" name="Picture Placeholder 9" descr="A person in a suit and tie&#10;&#10;Description automatically generated">
            <a:extLst>
              <a:ext uri="{FF2B5EF4-FFF2-40B4-BE49-F238E27FC236}">
                <a16:creationId xmlns:a16="http://schemas.microsoft.com/office/drawing/2014/main" id="{C9B92298-3984-77BB-822F-9B2CEFBB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0" r="6520"/>
          <a:stretch>
            <a:fillRect/>
          </a:stretch>
        </p:blipFill>
        <p:spPr>
          <a:xfrm>
            <a:off x="252413" y="1056409"/>
            <a:ext cx="1439587" cy="1655762"/>
          </a:xfrm>
          <a:prstGeom prst="round2DiagRect">
            <a:avLst>
              <a:gd name="adj1" fmla="val 5001"/>
              <a:gd name="adj2" fmla="val 0"/>
            </a:avLst>
          </a:prstGeom>
        </p:spPr>
      </p:pic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DFE4CAB3-5B14-148A-87E9-E8781FC8B6FD}"/>
              </a:ext>
            </a:extLst>
          </p:cNvPr>
          <p:cNvSpPr txBox="1">
            <a:spLocks/>
          </p:cNvSpPr>
          <p:nvPr/>
        </p:nvSpPr>
        <p:spPr>
          <a:xfrm>
            <a:off x="324957" y="4315882"/>
            <a:ext cx="4038644" cy="452419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000000"/>
                </a:solidFill>
                <a:latin typeface="UniCredit (Body)"/>
              </a:rPr>
              <a:t>Interest:</a:t>
            </a:r>
            <a:r>
              <a:rPr lang="en-GB" sz="1100" dirty="0">
                <a:effectLst/>
                <a:latin typeface="UniCredit" panose="02000506040000020004" pitchFamily="2" charset="-18"/>
                <a:ea typeface="Calibri" panose="020F0502020204030204" pitchFamily="34" charset="0"/>
                <a:cs typeface="Arial" panose="020B0604020202020204" pitchFamily="34" charset="0"/>
              </a:rPr>
              <a:t> ETL tools, </a:t>
            </a:r>
            <a:r>
              <a:rPr lang="en-GB" sz="1100" dirty="0">
                <a:latin typeface="UniCredit" panose="02000506040000020004" pitchFamily="2" charset="-18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1100" dirty="0">
                <a:effectLst/>
                <a:latin typeface="UniCredit" panose="02000506040000020004" pitchFamily="2" charset="-18"/>
                <a:ea typeface="Calibri" panose="020F0502020204030204" pitchFamily="34" charset="0"/>
                <a:cs typeface="Arial" panose="020B0604020202020204" pitchFamily="34" charset="0"/>
              </a:rPr>
              <a:t>atabases, data models, UX/UI, data visualization</a:t>
            </a:r>
          </a:p>
          <a:p>
            <a:r>
              <a:rPr lang="en-GB" sz="1100" b="1" dirty="0">
                <a:solidFill>
                  <a:srgbClr val="000000"/>
                </a:solidFill>
                <a:latin typeface="UniCredit" panose="02000506040000020004" pitchFamily="2" charset="-18"/>
                <a:cs typeface="Arial" panose="020B0604020202020204" pitchFamily="34" charset="0"/>
              </a:rPr>
              <a:t>Location:</a:t>
            </a:r>
            <a:r>
              <a:rPr lang="en-GB" sz="1100" dirty="0">
                <a:solidFill>
                  <a:srgbClr val="000000"/>
                </a:solidFill>
                <a:latin typeface="UniCredit" panose="02000506040000020004" pitchFamily="2" charset="-18"/>
                <a:cs typeface="Arial" panose="020B0604020202020204" pitchFamily="34" charset="0"/>
              </a:rPr>
              <a:t> Zagreb, CRO</a:t>
            </a:r>
            <a:endParaRPr lang="en-GB" sz="110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47" name="CasellaDiTesto 8">
            <a:extLst>
              <a:ext uri="{FF2B5EF4-FFF2-40B4-BE49-F238E27FC236}">
                <a16:creationId xmlns:a16="http://schemas.microsoft.com/office/drawing/2014/main" id="{1079A776-34E8-B81E-297C-6047D4283A2B}"/>
              </a:ext>
            </a:extLst>
          </p:cNvPr>
          <p:cNvSpPr txBox="1"/>
          <p:nvPr/>
        </p:nvSpPr>
        <p:spPr>
          <a:xfrm>
            <a:off x="252000" y="2911336"/>
            <a:ext cx="161646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Hrvoje Šušak</a:t>
            </a: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BI-DWH Team Leader</a:t>
            </a:r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grpSp>
        <p:nvGrpSpPr>
          <p:cNvPr id="48" name="Group 64">
            <a:extLst>
              <a:ext uri="{FF2B5EF4-FFF2-40B4-BE49-F238E27FC236}">
                <a16:creationId xmlns:a16="http://schemas.microsoft.com/office/drawing/2014/main" id="{08D6862E-CC43-9DBA-7B0C-075B30A381FE}"/>
              </a:ext>
            </a:extLst>
          </p:cNvPr>
          <p:cNvGrpSpPr/>
          <p:nvPr/>
        </p:nvGrpSpPr>
        <p:grpSpPr>
          <a:xfrm>
            <a:off x="243635" y="2952555"/>
            <a:ext cx="304479" cy="310209"/>
            <a:chOff x="5593564" y="3505964"/>
            <a:chExt cx="503292" cy="512763"/>
          </a:xfrm>
          <a:solidFill>
            <a:srgbClr val="E2001A"/>
          </a:solidFill>
        </p:grpSpPr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D892863E-C1C8-E091-4E61-87EDE976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64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FC117C20-8DA0-2436-AB74-28135FBA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6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</p:grpSp>
      <p:sp>
        <p:nvSpPr>
          <p:cNvPr id="2" name="Rectangle: Diagonal Corners Rounded 114">
            <a:extLst>
              <a:ext uri="{FF2B5EF4-FFF2-40B4-BE49-F238E27FC236}">
                <a16:creationId xmlns:a16="http://schemas.microsoft.com/office/drawing/2014/main" id="{828B3D28-F1C8-1B3D-DD2D-DBFE82A6A890}"/>
              </a:ext>
            </a:extLst>
          </p:cNvPr>
          <p:cNvSpPr/>
          <p:nvPr/>
        </p:nvSpPr>
        <p:spPr>
          <a:xfrm>
            <a:off x="1823308" y="1056924"/>
            <a:ext cx="2489948" cy="2938474"/>
          </a:xfrm>
          <a:prstGeom prst="round2DiagRect">
            <a:avLst>
              <a:gd name="adj1" fmla="val 2703"/>
              <a:gd name="adj2" fmla="val 0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766">
              <a:lnSpc>
                <a:spcPts val="1500"/>
              </a:lnSpc>
              <a:defRPr/>
            </a:pPr>
            <a:endParaRPr lang="en-GB" sz="1600" b="1">
              <a:solidFill>
                <a:srgbClr val="00AFD0"/>
              </a:solidFill>
              <a:latin typeface="UniCredit (Body)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5063DF0-A839-A1D0-4353-5ED5097B40E7}"/>
              </a:ext>
            </a:extLst>
          </p:cNvPr>
          <p:cNvSpPr txBox="1">
            <a:spLocks/>
          </p:cNvSpPr>
          <p:nvPr/>
        </p:nvSpPr>
        <p:spPr>
          <a:xfrm>
            <a:off x="1823308" y="1056409"/>
            <a:ext cx="1802312" cy="312964"/>
          </a:xfrm>
          <a:prstGeom prst="round2DiagRect">
            <a:avLst>
              <a:gd name="adj1" fmla="val 23006"/>
              <a:gd name="adj2" fmla="val 0"/>
            </a:avLst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latin typeface="UniCredit (Body)"/>
              </a:rPr>
              <a:t>Experience (1</a:t>
            </a:r>
            <a:r>
              <a:rPr lang="hr-HR" dirty="0">
                <a:latin typeface="UniCredit (Body)"/>
              </a:rPr>
              <a:t>6</a:t>
            </a:r>
            <a:r>
              <a:rPr lang="en-GB" dirty="0">
                <a:latin typeface="UniCredit (Body)"/>
              </a:rPr>
              <a:t> years)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98903-886D-A439-D691-5690FD559ABA}"/>
              </a:ext>
            </a:extLst>
          </p:cNvPr>
          <p:cNvSpPr txBox="1"/>
          <p:nvPr/>
        </p:nvSpPr>
        <p:spPr>
          <a:xfrm>
            <a:off x="2333577" y="1668403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BI-DWH Team Leader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i="1" dirty="0">
                <a:solidFill>
                  <a:srgbClr val="000000"/>
                </a:solidFill>
                <a:latin typeface="UniCredit (Body)"/>
              </a:rPr>
              <a:t>Zagrebačka banka </a:t>
            </a:r>
            <a:r>
              <a:rPr lang="en-GB" sz="1100" i="1" dirty="0" err="1">
                <a:solidFill>
                  <a:srgbClr val="000000"/>
                </a:solidFill>
                <a:latin typeface="UniCredit (Body)"/>
              </a:rPr>
              <a:t>d.d.</a:t>
            </a:r>
            <a:endParaRPr lang="en-GB" sz="1100" i="1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738D-052E-6479-4551-D75B25D5AC43}"/>
              </a:ext>
            </a:extLst>
          </p:cNvPr>
          <p:cNvSpPr txBox="1"/>
          <p:nvPr/>
        </p:nvSpPr>
        <p:spPr>
          <a:xfrm>
            <a:off x="2333577" y="2217880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DWH Consultant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i="1" dirty="0">
                <a:solidFill>
                  <a:srgbClr val="000000"/>
                </a:solidFill>
                <a:latin typeface="UniCredit (Body)"/>
              </a:rPr>
              <a:t>Deloitte d.o.o.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E146F-4E38-B6F8-1AF1-254435DE6384}"/>
              </a:ext>
            </a:extLst>
          </p:cNvPr>
          <p:cNvSpPr txBox="1"/>
          <p:nvPr/>
        </p:nvSpPr>
        <p:spPr>
          <a:xfrm>
            <a:off x="2333577" y="2833968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BI Software Developer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i="1" dirty="0">
                <a:solidFill>
                  <a:srgbClr val="000000"/>
                </a:solidFill>
                <a:latin typeface="UniCredit (Body)"/>
              </a:rPr>
              <a:t>Zagrebačka banka </a:t>
            </a:r>
            <a:r>
              <a:rPr lang="en-GB" sz="1100" i="1" dirty="0" err="1">
                <a:solidFill>
                  <a:srgbClr val="000000"/>
                </a:solidFill>
                <a:latin typeface="UniCredit (Body)"/>
              </a:rPr>
              <a:t>d.d.</a:t>
            </a:r>
            <a:endParaRPr lang="en-GB" sz="1100" i="1" dirty="0">
              <a:solidFill>
                <a:srgbClr val="000000"/>
              </a:solidFill>
              <a:latin typeface="UniCredit (Body)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B8835-4CAA-622D-DFC4-1D90B387A2A9}"/>
              </a:ext>
            </a:extLst>
          </p:cNvPr>
          <p:cNvCxnSpPr>
            <a:cxnSpLocks/>
          </p:cNvCxnSpPr>
          <p:nvPr/>
        </p:nvCxnSpPr>
        <p:spPr>
          <a:xfrm>
            <a:off x="2125025" y="1716966"/>
            <a:ext cx="0" cy="1260803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84192E0-55EC-7111-4613-EAED9A23FAA0}"/>
              </a:ext>
            </a:extLst>
          </p:cNvPr>
          <p:cNvGrpSpPr/>
          <p:nvPr/>
        </p:nvGrpSpPr>
        <p:grpSpPr>
          <a:xfrm>
            <a:off x="1961893" y="2242589"/>
            <a:ext cx="326336" cy="326264"/>
            <a:chOff x="2042441" y="1634519"/>
            <a:chExt cx="326336" cy="3262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0BA8A4-C82E-DEEA-BC77-EB31E2CC14AB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1283BA-28D1-F4AF-C8A8-C3B7B6DF056D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2y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A0C67-A8DF-F923-3693-B9184B58C817}"/>
              </a:ext>
            </a:extLst>
          </p:cNvPr>
          <p:cNvGrpSpPr/>
          <p:nvPr/>
        </p:nvGrpSpPr>
        <p:grpSpPr>
          <a:xfrm>
            <a:off x="1961893" y="2887906"/>
            <a:ext cx="326336" cy="326264"/>
            <a:chOff x="2042441" y="1634519"/>
            <a:chExt cx="326336" cy="3262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5B0A42-58BE-E0AC-23B8-BC3529C162CB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ABDECC-78C1-F8D7-D934-F947AB11BC4E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11y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A9D90-D811-8D72-68C0-87185A9BD866}"/>
              </a:ext>
            </a:extLst>
          </p:cNvPr>
          <p:cNvGrpSpPr/>
          <p:nvPr/>
        </p:nvGrpSpPr>
        <p:grpSpPr>
          <a:xfrm>
            <a:off x="1961893" y="1627103"/>
            <a:ext cx="326336" cy="326264"/>
            <a:chOff x="2042441" y="1634519"/>
            <a:chExt cx="326336" cy="3262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295265-7735-36F6-6F9E-EB2F6E08CBE2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B691FE-4DD0-F1F7-CB3B-F7BDA81D10F9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3y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8938A6-5C73-C7A0-F0D2-75D39DCC4DCB}"/>
              </a:ext>
            </a:extLst>
          </p:cNvPr>
          <p:cNvSpPr txBox="1"/>
          <p:nvPr/>
        </p:nvSpPr>
        <p:spPr>
          <a:xfrm>
            <a:off x="4717333" y="925117"/>
            <a:ext cx="4226613" cy="4106189"/>
          </a:xfrm>
          <a:prstGeom prst="round2DiagRect">
            <a:avLst>
              <a:gd name="adj1" fmla="val 2703"/>
              <a:gd name="adj2" fmla="val 0"/>
            </a:avLst>
          </a:prstGeom>
          <a:noFill/>
          <a:ln w="19050" cap="rnd">
            <a:solidFill>
              <a:srgbClr val="666666"/>
            </a:solidFill>
            <a:prstDash val="sysDot"/>
          </a:ln>
        </p:spPr>
        <p:txBody>
          <a:bodyPr wrap="square" lIns="108000" tIns="72000" rIns="108000" bIns="72000" rtlCol="0" anchor="t">
            <a:noAutofit/>
          </a:bodyPr>
          <a:lstStyle/>
          <a:p>
            <a:pPr algn="l">
              <a:lnSpc>
                <a:spcPct val="90000"/>
              </a:lnSpc>
            </a:pPr>
            <a:endParaRPr lang="en-GB" sz="1400" dirty="0">
              <a:latin typeface="UniCredit (Body)"/>
            </a:endParaRP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43FCFB0C-F6CD-BB70-AA17-EF7F8B2F3F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92" r="13792"/>
          <a:stretch/>
        </p:blipFill>
        <p:spPr>
          <a:xfrm>
            <a:off x="4803953" y="1056409"/>
            <a:ext cx="1439587" cy="1655762"/>
          </a:xfrm>
          <a:prstGeom prst="round2DiagRect">
            <a:avLst>
              <a:gd name="adj1" fmla="val 5001"/>
              <a:gd name="adj2" fmla="val 0"/>
            </a:avLst>
          </a:prstGeom>
        </p:spPr>
      </p:pic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E76BC1F8-05AC-4B9B-0144-8FC7FDE8A677}"/>
              </a:ext>
            </a:extLst>
          </p:cNvPr>
          <p:cNvSpPr txBox="1">
            <a:spLocks/>
          </p:cNvSpPr>
          <p:nvPr/>
        </p:nvSpPr>
        <p:spPr>
          <a:xfrm>
            <a:off x="4905302" y="4315882"/>
            <a:ext cx="4038644" cy="452419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000000"/>
                </a:solidFill>
                <a:latin typeface="UniCredit (Body)"/>
              </a:rPr>
              <a:t>Interest:</a:t>
            </a:r>
            <a:r>
              <a:rPr lang="en-GB" sz="1100" b="1" i="1" dirty="0">
                <a:solidFill>
                  <a:srgbClr val="000000"/>
                </a:solidFill>
                <a:latin typeface="UniCredit (Body)"/>
              </a:rPr>
              <a:t> </a:t>
            </a:r>
            <a:r>
              <a:rPr lang="en-GB" sz="1050" dirty="0">
                <a:effectLst/>
                <a:latin typeface="UniCredit" panose="02000506040000020004" pitchFamily="2" charset="-18"/>
                <a:ea typeface="Calibri" panose="020F0502020204030204" pitchFamily="34" charset="0"/>
                <a:cs typeface="Arial" panose="020B0604020202020204" pitchFamily="34" charset="0"/>
              </a:rPr>
              <a:t>Databases, ETL tools and DW modelling methodologies</a:t>
            </a:r>
          </a:p>
          <a:p>
            <a:r>
              <a:rPr lang="en-GB" sz="1050" b="1" dirty="0">
                <a:solidFill>
                  <a:srgbClr val="000000"/>
                </a:solidFill>
                <a:latin typeface="UniCredit" panose="02000506040000020004" pitchFamily="2" charset="-18"/>
                <a:cs typeface="Arial" panose="020B0604020202020204" pitchFamily="34" charset="0"/>
              </a:rPr>
              <a:t>Location:</a:t>
            </a:r>
            <a:r>
              <a:rPr lang="en-GB" sz="1050" dirty="0">
                <a:solidFill>
                  <a:srgbClr val="000000"/>
                </a:solidFill>
                <a:latin typeface="UniCredit" panose="02000506040000020004" pitchFamily="2" charset="-18"/>
                <a:cs typeface="Arial" panose="020B0604020202020204" pitchFamily="34" charset="0"/>
              </a:rPr>
              <a:t> Split, CRO</a:t>
            </a:r>
            <a:endParaRPr lang="en-GB" sz="110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23" name="CasellaDiTesto 8">
            <a:extLst>
              <a:ext uri="{FF2B5EF4-FFF2-40B4-BE49-F238E27FC236}">
                <a16:creationId xmlns:a16="http://schemas.microsoft.com/office/drawing/2014/main" id="{F5EF4155-E23B-7A87-BC7D-64467C689702}"/>
              </a:ext>
            </a:extLst>
          </p:cNvPr>
          <p:cNvSpPr txBox="1"/>
          <p:nvPr/>
        </p:nvSpPr>
        <p:spPr>
          <a:xfrm>
            <a:off x="4803540" y="2911336"/>
            <a:ext cx="161646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Jurica Vučković</a:t>
            </a: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BI-RISK Team Leader</a:t>
            </a:r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grpSp>
        <p:nvGrpSpPr>
          <p:cNvPr id="24" name="Group 64">
            <a:extLst>
              <a:ext uri="{FF2B5EF4-FFF2-40B4-BE49-F238E27FC236}">
                <a16:creationId xmlns:a16="http://schemas.microsoft.com/office/drawing/2014/main" id="{53B6003B-D1BE-7E73-C02F-DC28BF38B5A5}"/>
              </a:ext>
            </a:extLst>
          </p:cNvPr>
          <p:cNvGrpSpPr/>
          <p:nvPr/>
        </p:nvGrpSpPr>
        <p:grpSpPr>
          <a:xfrm>
            <a:off x="4795175" y="2952555"/>
            <a:ext cx="304479" cy="310209"/>
            <a:chOff x="5593564" y="3505964"/>
            <a:chExt cx="503292" cy="512763"/>
          </a:xfrm>
          <a:solidFill>
            <a:srgbClr val="E2001A"/>
          </a:solidFill>
        </p:grpSpPr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C46213C-F313-53BA-3C1A-01C1A153F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64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691C3D-BA8F-C2EA-095E-15E1E0DDD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6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</p:grpSp>
      <p:sp>
        <p:nvSpPr>
          <p:cNvPr id="28" name="Rectangle: Diagonal Corners Rounded 114">
            <a:extLst>
              <a:ext uri="{FF2B5EF4-FFF2-40B4-BE49-F238E27FC236}">
                <a16:creationId xmlns:a16="http://schemas.microsoft.com/office/drawing/2014/main" id="{0C35423A-729F-B708-D037-585E92EA3D6B}"/>
              </a:ext>
            </a:extLst>
          </p:cNvPr>
          <p:cNvSpPr/>
          <p:nvPr/>
        </p:nvSpPr>
        <p:spPr>
          <a:xfrm>
            <a:off x="6374848" y="1056924"/>
            <a:ext cx="2489948" cy="2938474"/>
          </a:xfrm>
          <a:prstGeom prst="round2DiagRect">
            <a:avLst>
              <a:gd name="adj1" fmla="val 2703"/>
              <a:gd name="adj2" fmla="val 0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766">
              <a:lnSpc>
                <a:spcPts val="1500"/>
              </a:lnSpc>
              <a:defRPr/>
            </a:pPr>
            <a:endParaRPr lang="en-GB" sz="1600" b="1">
              <a:solidFill>
                <a:srgbClr val="00AFD0"/>
              </a:solidFill>
              <a:latin typeface="UniCredit (Body)"/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8ED8939-2AC9-9E7F-29D9-65F61D979865}"/>
              </a:ext>
            </a:extLst>
          </p:cNvPr>
          <p:cNvSpPr txBox="1">
            <a:spLocks/>
          </p:cNvSpPr>
          <p:nvPr/>
        </p:nvSpPr>
        <p:spPr>
          <a:xfrm>
            <a:off x="6374848" y="1056409"/>
            <a:ext cx="1802312" cy="312964"/>
          </a:xfrm>
          <a:prstGeom prst="round2DiagRect">
            <a:avLst>
              <a:gd name="adj1" fmla="val 23006"/>
              <a:gd name="adj2" fmla="val 0"/>
            </a:avLst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latin typeface="UniCredit (Body)"/>
              </a:rPr>
              <a:t>Experience (11 years)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7355F1-BBAC-127A-6044-444A574D0133}"/>
              </a:ext>
            </a:extLst>
          </p:cNvPr>
          <p:cNvSpPr txBox="1"/>
          <p:nvPr/>
        </p:nvSpPr>
        <p:spPr>
          <a:xfrm>
            <a:off x="6885117" y="1668403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BI-RISK Team Leader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UniCredit (Body)"/>
              </a:rPr>
              <a:t>Zagrebačka banka </a:t>
            </a:r>
            <a:r>
              <a:rPr lang="en-GB" sz="1100" dirty="0" err="1">
                <a:solidFill>
                  <a:srgbClr val="000000"/>
                </a:solidFill>
                <a:latin typeface="UniCredit (Body)"/>
              </a:rPr>
              <a:t>d.d.</a:t>
            </a:r>
            <a:endParaRPr lang="en-GB" sz="110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6401-A8E6-9101-16FA-4476C5F62F0E}"/>
              </a:ext>
            </a:extLst>
          </p:cNvPr>
          <p:cNvSpPr txBox="1"/>
          <p:nvPr/>
        </p:nvSpPr>
        <p:spPr>
          <a:xfrm>
            <a:off x="6885117" y="2218323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BI Specialist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UniCredit (Body)"/>
              </a:rPr>
              <a:t>Zagrebačka banka </a:t>
            </a:r>
            <a:r>
              <a:rPr lang="en-GB" sz="1100" dirty="0" err="1">
                <a:solidFill>
                  <a:srgbClr val="000000"/>
                </a:solidFill>
                <a:latin typeface="UniCredit (Body)"/>
              </a:rPr>
              <a:t>d.d.</a:t>
            </a:r>
            <a:endParaRPr lang="en-GB" sz="110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6A08B5-EBA8-4D47-1929-8B394F79EC92}"/>
              </a:ext>
            </a:extLst>
          </p:cNvPr>
          <p:cNvSpPr txBox="1"/>
          <p:nvPr/>
        </p:nvSpPr>
        <p:spPr>
          <a:xfrm>
            <a:off x="6885117" y="2834329"/>
            <a:ext cx="2152254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Development Specialist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  <a:latin typeface="UniCredit (Body)"/>
              </a:rPr>
              <a:t>Splitska</a:t>
            </a:r>
            <a:r>
              <a:rPr lang="en-GB" sz="1100" dirty="0">
                <a:solidFill>
                  <a:srgbClr val="000000"/>
                </a:solidFill>
                <a:latin typeface="UniCredit (Body)"/>
              </a:rPr>
              <a:t> banka </a:t>
            </a:r>
            <a:r>
              <a:rPr lang="en-GB" sz="1100" dirty="0" err="1">
                <a:solidFill>
                  <a:srgbClr val="000000"/>
                </a:solidFill>
                <a:latin typeface="UniCredit (Body)"/>
              </a:rPr>
              <a:t>d.d.</a:t>
            </a:r>
            <a:endParaRPr lang="en-GB" sz="1100" dirty="0">
              <a:solidFill>
                <a:srgbClr val="000000"/>
              </a:solidFill>
              <a:latin typeface="UniCredit (Body)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7477E4-5D46-54E3-DE27-2E156DB4E65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6676565" y="1716966"/>
            <a:ext cx="36" cy="1858898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3766B6-96DE-2680-0C0C-D8AFBB2AF6BE}"/>
              </a:ext>
            </a:extLst>
          </p:cNvPr>
          <p:cNvGrpSpPr/>
          <p:nvPr/>
        </p:nvGrpSpPr>
        <p:grpSpPr>
          <a:xfrm>
            <a:off x="6513433" y="2242589"/>
            <a:ext cx="326336" cy="326264"/>
            <a:chOff x="2042441" y="1634519"/>
            <a:chExt cx="326336" cy="32626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CD4E7C-34A4-A960-2D66-CC309522BF54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06FE82-DFE4-2B58-1E39-9F18A2DD3077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2y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6B3A69-B850-6E99-7639-B717CB7B7C25}"/>
              </a:ext>
            </a:extLst>
          </p:cNvPr>
          <p:cNvGrpSpPr/>
          <p:nvPr/>
        </p:nvGrpSpPr>
        <p:grpSpPr>
          <a:xfrm>
            <a:off x="6513433" y="2887824"/>
            <a:ext cx="326336" cy="326264"/>
            <a:chOff x="2042441" y="1634519"/>
            <a:chExt cx="326336" cy="32626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31F643-BFA0-0A51-2736-81719A4CE5CB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9B647C-CB0F-FBF2-541B-BD96F781C2F4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4y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BD3E87-9A36-2AF3-7F52-010E8717C7CE}"/>
              </a:ext>
            </a:extLst>
          </p:cNvPr>
          <p:cNvGrpSpPr/>
          <p:nvPr/>
        </p:nvGrpSpPr>
        <p:grpSpPr>
          <a:xfrm>
            <a:off x="6513433" y="1627103"/>
            <a:ext cx="326336" cy="326264"/>
            <a:chOff x="2042441" y="1634519"/>
            <a:chExt cx="326336" cy="32626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8878B57-42F2-0480-3DDD-C057BB07E9A5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5DCAD6-253B-BB3D-8EB7-1237E220E790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3y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23B8315-5935-1539-7E2A-0E40EB169639}"/>
              </a:ext>
            </a:extLst>
          </p:cNvPr>
          <p:cNvSpPr txBox="1"/>
          <p:nvPr/>
        </p:nvSpPr>
        <p:spPr>
          <a:xfrm>
            <a:off x="6885117" y="3437025"/>
            <a:ext cx="1967120" cy="384721"/>
          </a:xfrm>
          <a:prstGeom prst="rect">
            <a:avLst/>
          </a:prstGeom>
          <a:noFill/>
        </p:spPr>
        <p:txBody>
          <a:bodyPr wrap="square" lIns="243000" tIns="0" rIns="0" bIns="0" rtlCol="0">
            <a:spAutoFit/>
          </a:bodyPr>
          <a:lstStyle/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UniCredit (Body)"/>
              </a:rPr>
              <a:t>ETL Developer</a:t>
            </a:r>
          </a:p>
          <a:p>
            <a:pPr defTabSz="457178">
              <a:buClr>
                <a:srgbClr val="308FA7"/>
              </a:buClr>
              <a:tabLst>
                <a:tab pos="90484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UniCredit (Body)"/>
              </a:rPr>
              <a:t>CROZ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375705-FB93-685B-BB4D-6AE8D4B3EB78}"/>
              </a:ext>
            </a:extLst>
          </p:cNvPr>
          <p:cNvGrpSpPr/>
          <p:nvPr/>
        </p:nvGrpSpPr>
        <p:grpSpPr>
          <a:xfrm>
            <a:off x="6513433" y="3490520"/>
            <a:ext cx="326336" cy="326264"/>
            <a:chOff x="2042441" y="1634519"/>
            <a:chExt cx="326336" cy="32626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C41C36F-44E8-A830-C7B4-A053522841DA}"/>
                </a:ext>
              </a:extLst>
            </p:cNvPr>
            <p:cNvSpPr/>
            <p:nvPr/>
          </p:nvSpPr>
          <p:spPr>
            <a:xfrm>
              <a:off x="2042441" y="1634519"/>
              <a:ext cx="326264" cy="326264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43C85D-8B30-B5D6-AA95-529EB41B2408}"/>
                </a:ext>
              </a:extLst>
            </p:cNvPr>
            <p:cNvSpPr txBox="1"/>
            <p:nvPr/>
          </p:nvSpPr>
          <p:spPr>
            <a:xfrm>
              <a:off x="2042441" y="1719863"/>
              <a:ext cx="326336" cy="2020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050" b="1" dirty="0">
                  <a:solidFill>
                    <a:schemeClr val="bg1"/>
                  </a:solidFill>
                </a:rPr>
                <a:t>2y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 descr="A red and black logo&#10;&#10;Description automatically generated">
            <a:extLst>
              <a:ext uri="{FF2B5EF4-FFF2-40B4-BE49-F238E27FC236}">
                <a16:creationId xmlns:a16="http://schemas.microsoft.com/office/drawing/2014/main" id="{4B2B2FA1-8411-6684-5B8F-F4D574E77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sp>
        <p:nvSpPr>
          <p:cNvPr id="45" name="Text Placeholder 346">
            <a:extLst>
              <a:ext uri="{FF2B5EF4-FFF2-40B4-BE49-F238E27FC236}">
                <a16:creationId xmlns:a16="http://schemas.microsoft.com/office/drawing/2014/main" id="{337459EB-031A-1094-1323-D3D9939AA1C4}"/>
              </a:ext>
            </a:extLst>
          </p:cNvPr>
          <p:cNvSpPr txBox="1">
            <a:spLocks/>
          </p:cNvSpPr>
          <p:nvPr/>
        </p:nvSpPr>
        <p:spPr>
          <a:xfrm>
            <a:off x="8323683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666666"/>
                </a:solidFill>
              </a:rPr>
              <a:t>3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1" name="Text Placeholder 346">
            <a:extLst>
              <a:ext uri="{FF2B5EF4-FFF2-40B4-BE49-F238E27FC236}">
                <a16:creationId xmlns:a16="http://schemas.microsoft.com/office/drawing/2014/main" id="{035D8986-0D9D-8C24-194C-18603DFDDD3F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52" name="Text Placeholder 346">
            <a:extLst>
              <a:ext uri="{FF2B5EF4-FFF2-40B4-BE49-F238E27FC236}">
                <a16:creationId xmlns:a16="http://schemas.microsoft.com/office/drawing/2014/main" id="{B77FA883-94BB-D84B-DEBC-BC4F32687F9B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53" name="Text Placeholder 346">
            <a:extLst>
              <a:ext uri="{FF2B5EF4-FFF2-40B4-BE49-F238E27FC236}">
                <a16:creationId xmlns:a16="http://schemas.microsoft.com/office/drawing/2014/main" id="{D8620290-3B69-78A8-A4B5-1CF7BEC65511}"/>
              </a:ext>
            </a:extLst>
          </p:cNvPr>
          <p:cNvSpPr txBox="1">
            <a:spLocks/>
          </p:cNvSpPr>
          <p:nvPr/>
        </p:nvSpPr>
        <p:spPr>
          <a:xfrm>
            <a:off x="8084701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2</a:t>
            </a:r>
            <a:endParaRPr lang="en-GB" dirty="0"/>
          </a:p>
        </p:txBody>
      </p:sp>
      <p:sp>
        <p:nvSpPr>
          <p:cNvPr id="54" name="Text Placeholder 346">
            <a:extLst>
              <a:ext uri="{FF2B5EF4-FFF2-40B4-BE49-F238E27FC236}">
                <a16:creationId xmlns:a16="http://schemas.microsoft.com/office/drawing/2014/main" id="{7714CE6B-48A8-5118-E15D-8073E5AD5F66}"/>
              </a:ext>
            </a:extLst>
          </p:cNvPr>
          <p:cNvSpPr txBox="1">
            <a:spLocks/>
          </p:cNvSpPr>
          <p:nvPr/>
        </p:nvSpPr>
        <p:spPr>
          <a:xfrm>
            <a:off x="7845719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96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90B1D2EE-0603-FA64-263F-391B165EDBF7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AD72E0-160E-4951-80E0-131FD5DE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67855"/>
            <a:ext cx="8280813" cy="202052"/>
          </a:xfrm>
        </p:spPr>
        <p:txBody>
          <a:bodyPr/>
          <a:lstStyle/>
          <a:p>
            <a:r>
              <a:rPr lang="en-GB" dirty="0"/>
              <a:t>ZABA Data Warehouse Model</a:t>
            </a:r>
            <a:endParaRPr lang="en-GB" sz="1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E05507-B928-84CF-5BDB-55DDE9EDAC66}"/>
              </a:ext>
            </a:extLst>
          </p:cNvPr>
          <p:cNvGrpSpPr/>
          <p:nvPr/>
        </p:nvGrpSpPr>
        <p:grpSpPr>
          <a:xfrm>
            <a:off x="3825015" y="881335"/>
            <a:ext cx="1364400" cy="3026125"/>
            <a:chOff x="3492381" y="901064"/>
            <a:chExt cx="1364400" cy="3026125"/>
          </a:xfrm>
        </p:grpSpPr>
        <p:sp>
          <p:nvSpPr>
            <p:cNvPr id="11" name="Rounded Rectangle 21">
              <a:extLst>
                <a:ext uri="{FF2B5EF4-FFF2-40B4-BE49-F238E27FC236}">
                  <a16:creationId xmlns:a16="http://schemas.microsoft.com/office/drawing/2014/main" id="{FCA9ACEE-AE4C-9A4E-C697-A99BC4626ACC}"/>
                </a:ext>
              </a:extLst>
            </p:cNvPr>
            <p:cNvSpPr/>
            <p:nvPr/>
          </p:nvSpPr>
          <p:spPr bwMode="auto">
            <a:xfrm>
              <a:off x="3492381" y="901064"/>
              <a:ext cx="1364400" cy="3026125"/>
            </a:xfrm>
            <a:prstGeom prst="roundRect">
              <a:avLst>
                <a:gd name="adj" fmla="val 9417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Warehouse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F03C13C5-A95B-E7E8-A4A1-0C02651F4770}"/>
                </a:ext>
              </a:extLst>
            </p:cNvPr>
            <p:cNvSpPr/>
            <p:nvPr/>
          </p:nvSpPr>
          <p:spPr bwMode="gray">
            <a:xfrm>
              <a:off x="3671969" y="1324461"/>
              <a:ext cx="1006421" cy="1107816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DW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E29A70-2AA3-4D3D-E9FE-E0191413807E}"/>
              </a:ext>
            </a:extLst>
          </p:cNvPr>
          <p:cNvGrpSpPr/>
          <p:nvPr/>
        </p:nvGrpSpPr>
        <p:grpSpPr>
          <a:xfrm>
            <a:off x="275251" y="881336"/>
            <a:ext cx="1362444" cy="3026679"/>
            <a:chOff x="278550" y="901065"/>
            <a:chExt cx="1362444" cy="3026679"/>
          </a:xfrm>
        </p:grpSpPr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E4E3E23B-4C15-29A5-59F6-1DFC3F96DB1F}"/>
                </a:ext>
              </a:extLst>
            </p:cNvPr>
            <p:cNvSpPr/>
            <p:nvPr/>
          </p:nvSpPr>
          <p:spPr bwMode="auto">
            <a:xfrm>
              <a:off x="355781" y="1324947"/>
              <a:ext cx="1210597" cy="1495226"/>
            </a:xfrm>
            <a:prstGeom prst="roundRect">
              <a:avLst>
                <a:gd name="adj" fmla="val 8748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000" b="1" noProof="1">
                  <a:solidFill>
                    <a:srgbClr val="666666"/>
                  </a:solidFill>
                  <a:latin typeface="+mj-lt"/>
                </a:rPr>
                <a:t>CORE</a:t>
              </a:r>
            </a:p>
            <a:p>
              <a:pPr algn="ctr"/>
              <a:r>
                <a:rPr lang="en-GB" sz="800" i="1" noProof="1">
                  <a:solidFill>
                    <a:srgbClr val="666666"/>
                  </a:solidFill>
                  <a:latin typeface="+mj-lt"/>
                </a:rPr>
                <a:t>Transactional databases</a:t>
              </a: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3B9F4710-2F15-6CC3-0D3B-FD2EE65E4D25}"/>
                </a:ext>
              </a:extLst>
            </p:cNvPr>
            <p:cNvSpPr/>
            <p:nvPr/>
          </p:nvSpPr>
          <p:spPr bwMode="gray">
            <a:xfrm>
              <a:off x="447289" y="1843722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29" name="Flowchart: Magnetic Disk 28">
              <a:extLst>
                <a:ext uri="{FF2B5EF4-FFF2-40B4-BE49-F238E27FC236}">
                  <a16:creationId xmlns:a16="http://schemas.microsoft.com/office/drawing/2014/main" id="{59AB6A7E-0E9F-A57A-A624-2279808D225A}"/>
                </a:ext>
              </a:extLst>
            </p:cNvPr>
            <p:cNvSpPr/>
            <p:nvPr/>
          </p:nvSpPr>
          <p:spPr bwMode="gray">
            <a:xfrm>
              <a:off x="599689" y="19950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32" name="Flowchart: Magnetic Disk 31">
              <a:extLst>
                <a:ext uri="{FF2B5EF4-FFF2-40B4-BE49-F238E27FC236}">
                  <a16:creationId xmlns:a16="http://schemas.microsoft.com/office/drawing/2014/main" id="{B0F1EA66-3D51-25D4-830F-7F29EFCA9B71}"/>
                </a:ext>
              </a:extLst>
            </p:cNvPr>
            <p:cNvSpPr/>
            <p:nvPr/>
          </p:nvSpPr>
          <p:spPr bwMode="gray">
            <a:xfrm>
              <a:off x="743946" y="21474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DD7A55B1-A083-D950-33A8-979463CDB684}"/>
                </a:ext>
              </a:extLst>
            </p:cNvPr>
            <p:cNvSpPr/>
            <p:nvPr/>
          </p:nvSpPr>
          <p:spPr bwMode="gray">
            <a:xfrm>
              <a:off x="896346" y="22998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70+</a:t>
              </a:r>
            </a:p>
          </p:txBody>
        </p:sp>
        <p:sp>
          <p:nvSpPr>
            <p:cNvPr id="38" name="Rounded Rectangle 21">
              <a:extLst>
                <a:ext uri="{FF2B5EF4-FFF2-40B4-BE49-F238E27FC236}">
                  <a16:creationId xmlns:a16="http://schemas.microsoft.com/office/drawing/2014/main" id="{25C96DCD-CF63-6D1D-6E8D-3AD35986D4B4}"/>
                </a:ext>
              </a:extLst>
            </p:cNvPr>
            <p:cNvSpPr/>
            <p:nvPr/>
          </p:nvSpPr>
          <p:spPr bwMode="auto">
            <a:xfrm>
              <a:off x="278550" y="901065"/>
              <a:ext cx="1362444" cy="3026679"/>
            </a:xfrm>
            <a:prstGeom prst="roundRect">
              <a:avLst>
                <a:gd name="adj" fmla="val 10713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Sources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ed Rectangle 17">
              <a:extLst>
                <a:ext uri="{FF2B5EF4-FFF2-40B4-BE49-F238E27FC236}">
                  <a16:creationId xmlns:a16="http://schemas.microsoft.com/office/drawing/2014/main" id="{7F9B721A-274C-EC76-CF9F-7A078B4CDCB8}"/>
                </a:ext>
              </a:extLst>
            </p:cNvPr>
            <p:cNvSpPr/>
            <p:nvPr/>
          </p:nvSpPr>
          <p:spPr bwMode="auto">
            <a:xfrm>
              <a:off x="355781" y="2948992"/>
              <a:ext cx="1210597" cy="8499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000" b="1" dirty="0">
                  <a:solidFill>
                    <a:srgbClr val="666666"/>
                  </a:solidFill>
                  <a:latin typeface="+mj-lt"/>
                </a:rPr>
                <a:t>External data</a:t>
              </a:r>
            </a:p>
          </p:txBody>
        </p:sp>
        <p:pic>
          <p:nvPicPr>
            <p:cNvPr id="89" name="Picture Placeholder 6">
              <a:extLst>
                <a:ext uri="{FF2B5EF4-FFF2-40B4-BE49-F238E27FC236}">
                  <a16:creationId xmlns:a16="http://schemas.microsoft.com/office/drawing/2014/main" id="{B1B0428D-8C6B-3414-180A-46367F6A3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4" y="3321631"/>
              <a:ext cx="260651" cy="26065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DAB6CA5-371E-29C8-88F2-48F3D29C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90" y="3321631"/>
              <a:ext cx="260821" cy="26082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B97A531-46F3-D043-186A-456531DD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703" y="3321632"/>
              <a:ext cx="296898" cy="29689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18B15-87C4-0C0C-AAC3-165CF1715660}"/>
              </a:ext>
            </a:extLst>
          </p:cNvPr>
          <p:cNvGrpSpPr/>
          <p:nvPr/>
        </p:nvGrpSpPr>
        <p:grpSpPr>
          <a:xfrm>
            <a:off x="2049153" y="881335"/>
            <a:ext cx="1364400" cy="3026127"/>
            <a:chOff x="1890153" y="901064"/>
            <a:chExt cx="1364400" cy="3026127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9D406F3B-0E3B-E784-3819-4D7E4906D54C}"/>
                </a:ext>
              </a:extLst>
            </p:cNvPr>
            <p:cNvSpPr/>
            <p:nvPr/>
          </p:nvSpPr>
          <p:spPr bwMode="auto">
            <a:xfrm>
              <a:off x="1890153" y="901064"/>
              <a:ext cx="1364400" cy="3026127"/>
            </a:xfrm>
            <a:prstGeom prst="roundRect">
              <a:avLst>
                <a:gd name="adj" fmla="val 12156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Staging Area</a:t>
              </a:r>
            </a:p>
          </p:txBody>
        </p:sp>
        <p:sp>
          <p:nvSpPr>
            <p:cNvPr id="27" name="Flowchart: Magnetic Disk 26">
              <a:extLst>
                <a:ext uri="{FF2B5EF4-FFF2-40B4-BE49-F238E27FC236}">
                  <a16:creationId xmlns:a16="http://schemas.microsoft.com/office/drawing/2014/main" id="{E0EDA6F3-D315-5BF5-4D70-F04287385302}"/>
                </a:ext>
              </a:extLst>
            </p:cNvPr>
            <p:cNvSpPr/>
            <p:nvPr/>
          </p:nvSpPr>
          <p:spPr bwMode="gray">
            <a:xfrm>
              <a:off x="2147856" y="1914500"/>
              <a:ext cx="823279" cy="51885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700" dirty="0">
                  <a:solidFill>
                    <a:srgbClr val="666666"/>
                  </a:solidFill>
                </a:rPr>
                <a:t>NRT Replication</a:t>
              </a:r>
            </a:p>
            <a:p>
              <a:pPr algn="ctr"/>
              <a:r>
                <a:rPr lang="en-GB" sz="700" dirty="0">
                  <a:solidFill>
                    <a:srgbClr val="666666"/>
                  </a:solidFill>
                </a:rPr>
                <a:t>(Golden Gate)</a:t>
              </a:r>
            </a:p>
          </p:txBody>
        </p:sp>
        <p:sp>
          <p:nvSpPr>
            <p:cNvPr id="28" name="Flowchart: Magnetic Disk 27">
              <a:extLst>
                <a:ext uri="{FF2B5EF4-FFF2-40B4-BE49-F238E27FC236}">
                  <a16:creationId xmlns:a16="http://schemas.microsoft.com/office/drawing/2014/main" id="{2CC3BE6B-D543-1AA2-35F3-F344AB3B77A0}"/>
                </a:ext>
              </a:extLst>
            </p:cNvPr>
            <p:cNvSpPr/>
            <p:nvPr/>
          </p:nvSpPr>
          <p:spPr bwMode="gray">
            <a:xfrm>
              <a:off x="2138223" y="1325536"/>
              <a:ext cx="842544" cy="522526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700" dirty="0">
                  <a:solidFill>
                    <a:srgbClr val="666666"/>
                  </a:solidFill>
                </a:rPr>
                <a:t>Daily</a:t>
              </a:r>
            </a:p>
            <a:p>
              <a:pPr algn="ctr"/>
              <a:r>
                <a:rPr lang="en-GB" sz="700" dirty="0">
                  <a:solidFill>
                    <a:srgbClr val="666666"/>
                  </a:solidFill>
                </a:rPr>
                <a:t>Replication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462CEC6A-114A-C270-A388-470D47045F79}"/>
              </a:ext>
            </a:extLst>
          </p:cNvPr>
          <p:cNvSpPr txBox="1"/>
          <p:nvPr/>
        </p:nvSpPr>
        <p:spPr>
          <a:xfrm>
            <a:off x="3236007" y="4337035"/>
            <a:ext cx="2063919" cy="7215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7" name="Freeform 44">
            <a:extLst>
              <a:ext uri="{FF2B5EF4-FFF2-40B4-BE49-F238E27FC236}">
                <a16:creationId xmlns:a16="http://schemas.microsoft.com/office/drawing/2014/main" id="{AAFA3BC3-3F18-113C-B661-CC1C8AEF1B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52151" y="4715144"/>
            <a:ext cx="280459" cy="277633"/>
          </a:xfrm>
          <a:custGeom>
            <a:avLst/>
            <a:gdLst>
              <a:gd name="T0" fmla="*/ 1208 w 3968"/>
              <a:gd name="T1" fmla="*/ 1909 h 3931"/>
              <a:gd name="T2" fmla="*/ 979 w 3968"/>
              <a:gd name="T3" fmla="*/ 2021 h 3931"/>
              <a:gd name="T4" fmla="*/ 815 w 3968"/>
              <a:gd name="T5" fmla="*/ 2201 h 3931"/>
              <a:gd name="T6" fmla="*/ 726 w 3968"/>
              <a:gd name="T7" fmla="*/ 2426 h 3931"/>
              <a:gd name="T8" fmla="*/ 722 w 3968"/>
              <a:gd name="T9" fmla="*/ 2668 h 3931"/>
              <a:gd name="T10" fmla="*/ 811 w 3968"/>
              <a:gd name="T11" fmla="*/ 2906 h 3931"/>
              <a:gd name="T12" fmla="*/ 977 w 3968"/>
              <a:gd name="T13" fmla="*/ 3089 h 3931"/>
              <a:gd name="T14" fmla="*/ 1193 w 3968"/>
              <a:gd name="T15" fmla="*/ 3196 h 3931"/>
              <a:gd name="T16" fmla="*/ 1433 w 3968"/>
              <a:gd name="T17" fmla="*/ 3222 h 3931"/>
              <a:gd name="T18" fmla="*/ 1675 w 3968"/>
              <a:gd name="T19" fmla="*/ 3156 h 3931"/>
              <a:gd name="T20" fmla="*/ 1875 w 3968"/>
              <a:gd name="T21" fmla="*/ 3006 h 3931"/>
              <a:gd name="T22" fmla="*/ 2004 w 3968"/>
              <a:gd name="T23" fmla="*/ 2801 h 3931"/>
              <a:gd name="T24" fmla="*/ 2051 w 3968"/>
              <a:gd name="T25" fmla="*/ 2565 h 3931"/>
              <a:gd name="T26" fmla="*/ 2008 w 3968"/>
              <a:gd name="T27" fmla="*/ 2321 h 3931"/>
              <a:gd name="T28" fmla="*/ 1876 w 3968"/>
              <a:gd name="T29" fmla="*/ 2106 h 3931"/>
              <a:gd name="T30" fmla="*/ 1682 w 3968"/>
              <a:gd name="T31" fmla="*/ 1959 h 3931"/>
              <a:gd name="T32" fmla="*/ 1452 w 3968"/>
              <a:gd name="T33" fmla="*/ 1890 h 3931"/>
              <a:gd name="T34" fmla="*/ 1353 w 3968"/>
              <a:gd name="T35" fmla="*/ 1453 h 3931"/>
              <a:gd name="T36" fmla="*/ 1423 w 3968"/>
              <a:gd name="T37" fmla="*/ 1457 h 3931"/>
              <a:gd name="T38" fmla="*/ 1528 w 3968"/>
              <a:gd name="T39" fmla="*/ 1464 h 3931"/>
              <a:gd name="T40" fmla="*/ 2139 w 3968"/>
              <a:gd name="T41" fmla="*/ 1759 h 3931"/>
              <a:gd name="T42" fmla="*/ 2295 w 3968"/>
              <a:gd name="T43" fmla="*/ 1944 h 3931"/>
              <a:gd name="T44" fmla="*/ 2470 w 3968"/>
              <a:gd name="T45" fmla="*/ 2651 h 3931"/>
              <a:gd name="T46" fmla="*/ 2474 w 3968"/>
              <a:gd name="T47" fmla="*/ 3434 h 3931"/>
              <a:gd name="T48" fmla="*/ 2102 w 3968"/>
              <a:gd name="T49" fmla="*/ 3378 h 3931"/>
              <a:gd name="T50" fmla="*/ 2038 w 3968"/>
              <a:gd name="T51" fmla="*/ 3424 h 3931"/>
              <a:gd name="T52" fmla="*/ 1962 w 3968"/>
              <a:gd name="T53" fmla="*/ 3474 h 3931"/>
              <a:gd name="T54" fmla="*/ 1270 w 3968"/>
              <a:gd name="T55" fmla="*/ 3634 h 3931"/>
              <a:gd name="T56" fmla="*/ 509 w 3968"/>
              <a:gd name="T57" fmla="*/ 3641 h 3931"/>
              <a:gd name="T58" fmla="*/ 481 w 3968"/>
              <a:gd name="T59" fmla="*/ 3164 h 3931"/>
              <a:gd name="T60" fmla="*/ 295 w 3968"/>
              <a:gd name="T61" fmla="*/ 2469 h 3931"/>
              <a:gd name="T62" fmla="*/ 578 w 3968"/>
              <a:gd name="T63" fmla="*/ 1806 h 3931"/>
              <a:gd name="T64" fmla="*/ 608 w 3968"/>
              <a:gd name="T65" fmla="*/ 1778 h 3931"/>
              <a:gd name="T66" fmla="*/ 674 w 3968"/>
              <a:gd name="T67" fmla="*/ 1718 h 3931"/>
              <a:gd name="T68" fmla="*/ 713 w 3968"/>
              <a:gd name="T69" fmla="*/ 1321 h 3931"/>
              <a:gd name="T70" fmla="*/ 3052 w 3968"/>
              <a:gd name="T71" fmla="*/ 439 h 3931"/>
              <a:gd name="T72" fmla="*/ 2874 w 3968"/>
              <a:gd name="T73" fmla="*/ 525 h 3931"/>
              <a:gd name="T74" fmla="*/ 2762 w 3968"/>
              <a:gd name="T75" fmla="*/ 679 h 3931"/>
              <a:gd name="T76" fmla="*/ 2733 w 3968"/>
              <a:gd name="T77" fmla="*/ 866 h 3931"/>
              <a:gd name="T78" fmla="*/ 2798 w 3968"/>
              <a:gd name="T79" fmla="*/ 1052 h 3931"/>
              <a:gd name="T80" fmla="*/ 2938 w 3968"/>
              <a:gd name="T81" fmla="*/ 1183 h 3931"/>
              <a:gd name="T82" fmla="*/ 3120 w 3968"/>
              <a:gd name="T83" fmla="*/ 1233 h 3931"/>
              <a:gd name="T84" fmla="*/ 3310 w 3968"/>
              <a:gd name="T85" fmla="*/ 1193 h 3931"/>
              <a:gd name="T86" fmla="*/ 3459 w 3968"/>
              <a:gd name="T87" fmla="*/ 1068 h 3931"/>
              <a:gd name="T88" fmla="*/ 3531 w 3968"/>
              <a:gd name="T89" fmla="*/ 893 h 3931"/>
              <a:gd name="T90" fmla="*/ 3514 w 3968"/>
              <a:gd name="T91" fmla="*/ 702 h 3931"/>
              <a:gd name="T92" fmla="*/ 3407 w 3968"/>
              <a:gd name="T93" fmla="*/ 537 h 3931"/>
              <a:gd name="T94" fmla="*/ 3242 w 3968"/>
              <a:gd name="T95" fmla="*/ 445 h 3931"/>
              <a:gd name="T96" fmla="*/ 3114 w 3968"/>
              <a:gd name="T97" fmla="*/ 170 h 3931"/>
              <a:gd name="T98" fmla="*/ 3159 w 3968"/>
              <a:gd name="T99" fmla="*/ 172 h 3931"/>
              <a:gd name="T100" fmla="*/ 3235 w 3968"/>
              <a:gd name="T101" fmla="*/ 178 h 3931"/>
              <a:gd name="T102" fmla="*/ 3623 w 3968"/>
              <a:gd name="T103" fmla="*/ 388 h 3931"/>
              <a:gd name="T104" fmla="*/ 3968 w 3968"/>
              <a:gd name="T105" fmla="*/ 727 h 3931"/>
              <a:gd name="T106" fmla="*/ 3919 w 3968"/>
              <a:gd name="T107" fmla="*/ 1127 h 3931"/>
              <a:gd name="T108" fmla="*/ 3568 w 3968"/>
              <a:gd name="T109" fmla="*/ 1325 h 3931"/>
              <a:gd name="T110" fmla="*/ 3514 w 3968"/>
              <a:gd name="T111" fmla="*/ 1364 h 3931"/>
              <a:gd name="T112" fmla="*/ 3217 w 3968"/>
              <a:gd name="T113" fmla="*/ 1657 h 3931"/>
              <a:gd name="T114" fmla="*/ 2842 w 3968"/>
              <a:gd name="T115" fmla="*/ 1612 h 3931"/>
              <a:gd name="T116" fmla="*/ 2593 w 3968"/>
              <a:gd name="T117" fmla="*/ 1196 h 3931"/>
              <a:gd name="T118" fmla="*/ 2481 w 3968"/>
              <a:gd name="T119" fmla="*/ 779 h 3931"/>
              <a:gd name="T120" fmla="*/ 2651 w 3968"/>
              <a:gd name="T121" fmla="*/ 382 h 3931"/>
              <a:gd name="T122" fmla="*/ 2678 w 3968"/>
              <a:gd name="T123" fmla="*/ 358 h 3931"/>
              <a:gd name="T124" fmla="*/ 2728 w 3968"/>
              <a:gd name="T125" fmla="*/ 313 h 3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8" h="3931">
                <a:moveTo>
                  <a:pt x="1392" y="1886"/>
                </a:moveTo>
                <a:lnTo>
                  <a:pt x="1330" y="1889"/>
                </a:lnTo>
                <a:lnTo>
                  <a:pt x="1269" y="1896"/>
                </a:lnTo>
                <a:lnTo>
                  <a:pt x="1208" y="1909"/>
                </a:lnTo>
                <a:lnTo>
                  <a:pt x="1148" y="1929"/>
                </a:lnTo>
                <a:lnTo>
                  <a:pt x="1088" y="1954"/>
                </a:lnTo>
                <a:lnTo>
                  <a:pt x="1032" y="1986"/>
                </a:lnTo>
                <a:lnTo>
                  <a:pt x="979" y="2021"/>
                </a:lnTo>
                <a:lnTo>
                  <a:pt x="931" y="2061"/>
                </a:lnTo>
                <a:lnTo>
                  <a:pt x="887" y="2104"/>
                </a:lnTo>
                <a:lnTo>
                  <a:pt x="848" y="2152"/>
                </a:lnTo>
                <a:lnTo>
                  <a:pt x="815" y="2201"/>
                </a:lnTo>
                <a:lnTo>
                  <a:pt x="784" y="2255"/>
                </a:lnTo>
                <a:lnTo>
                  <a:pt x="760" y="2309"/>
                </a:lnTo>
                <a:lnTo>
                  <a:pt x="741" y="2366"/>
                </a:lnTo>
                <a:lnTo>
                  <a:pt x="726" y="2426"/>
                </a:lnTo>
                <a:lnTo>
                  <a:pt x="716" y="2485"/>
                </a:lnTo>
                <a:lnTo>
                  <a:pt x="713" y="2546"/>
                </a:lnTo>
                <a:lnTo>
                  <a:pt x="715" y="2607"/>
                </a:lnTo>
                <a:lnTo>
                  <a:pt x="722" y="2668"/>
                </a:lnTo>
                <a:lnTo>
                  <a:pt x="736" y="2729"/>
                </a:lnTo>
                <a:lnTo>
                  <a:pt x="755" y="2789"/>
                </a:lnTo>
                <a:lnTo>
                  <a:pt x="781" y="2849"/>
                </a:lnTo>
                <a:lnTo>
                  <a:pt x="811" y="2906"/>
                </a:lnTo>
                <a:lnTo>
                  <a:pt x="847" y="2958"/>
                </a:lnTo>
                <a:lnTo>
                  <a:pt x="887" y="3006"/>
                </a:lnTo>
                <a:lnTo>
                  <a:pt x="931" y="3050"/>
                </a:lnTo>
                <a:lnTo>
                  <a:pt x="977" y="3089"/>
                </a:lnTo>
                <a:lnTo>
                  <a:pt x="1028" y="3123"/>
                </a:lnTo>
                <a:lnTo>
                  <a:pt x="1080" y="3153"/>
                </a:lnTo>
                <a:lnTo>
                  <a:pt x="1136" y="3177"/>
                </a:lnTo>
                <a:lnTo>
                  <a:pt x="1193" y="3196"/>
                </a:lnTo>
                <a:lnTo>
                  <a:pt x="1251" y="3211"/>
                </a:lnTo>
                <a:lnTo>
                  <a:pt x="1312" y="3221"/>
                </a:lnTo>
                <a:lnTo>
                  <a:pt x="1372" y="3224"/>
                </a:lnTo>
                <a:lnTo>
                  <a:pt x="1433" y="3222"/>
                </a:lnTo>
                <a:lnTo>
                  <a:pt x="1495" y="3215"/>
                </a:lnTo>
                <a:lnTo>
                  <a:pt x="1555" y="3201"/>
                </a:lnTo>
                <a:lnTo>
                  <a:pt x="1616" y="3182"/>
                </a:lnTo>
                <a:lnTo>
                  <a:pt x="1675" y="3156"/>
                </a:lnTo>
                <a:lnTo>
                  <a:pt x="1731" y="3126"/>
                </a:lnTo>
                <a:lnTo>
                  <a:pt x="1784" y="3090"/>
                </a:lnTo>
                <a:lnTo>
                  <a:pt x="1832" y="3050"/>
                </a:lnTo>
                <a:lnTo>
                  <a:pt x="1875" y="3006"/>
                </a:lnTo>
                <a:lnTo>
                  <a:pt x="1915" y="2960"/>
                </a:lnTo>
                <a:lnTo>
                  <a:pt x="1949" y="2909"/>
                </a:lnTo>
                <a:lnTo>
                  <a:pt x="1978" y="2857"/>
                </a:lnTo>
                <a:lnTo>
                  <a:pt x="2004" y="2801"/>
                </a:lnTo>
                <a:lnTo>
                  <a:pt x="2023" y="2744"/>
                </a:lnTo>
                <a:lnTo>
                  <a:pt x="2038" y="2686"/>
                </a:lnTo>
                <a:lnTo>
                  <a:pt x="2047" y="2626"/>
                </a:lnTo>
                <a:lnTo>
                  <a:pt x="2051" y="2565"/>
                </a:lnTo>
                <a:lnTo>
                  <a:pt x="2048" y="2504"/>
                </a:lnTo>
                <a:lnTo>
                  <a:pt x="2041" y="2443"/>
                </a:lnTo>
                <a:lnTo>
                  <a:pt x="2028" y="2382"/>
                </a:lnTo>
                <a:lnTo>
                  <a:pt x="2008" y="2321"/>
                </a:lnTo>
                <a:lnTo>
                  <a:pt x="1983" y="2262"/>
                </a:lnTo>
                <a:lnTo>
                  <a:pt x="1952" y="2206"/>
                </a:lnTo>
                <a:lnTo>
                  <a:pt x="1916" y="2153"/>
                </a:lnTo>
                <a:lnTo>
                  <a:pt x="1876" y="2106"/>
                </a:lnTo>
                <a:lnTo>
                  <a:pt x="1833" y="2062"/>
                </a:lnTo>
                <a:lnTo>
                  <a:pt x="1785" y="2022"/>
                </a:lnTo>
                <a:lnTo>
                  <a:pt x="1736" y="1988"/>
                </a:lnTo>
                <a:lnTo>
                  <a:pt x="1682" y="1959"/>
                </a:lnTo>
                <a:lnTo>
                  <a:pt x="1628" y="1933"/>
                </a:lnTo>
                <a:lnTo>
                  <a:pt x="1571" y="1914"/>
                </a:lnTo>
                <a:lnTo>
                  <a:pt x="1512" y="1899"/>
                </a:lnTo>
                <a:lnTo>
                  <a:pt x="1452" y="1890"/>
                </a:lnTo>
                <a:lnTo>
                  <a:pt x="1392" y="1886"/>
                </a:lnTo>
                <a:close/>
                <a:moveTo>
                  <a:pt x="1127" y="1170"/>
                </a:moveTo>
                <a:lnTo>
                  <a:pt x="1349" y="1453"/>
                </a:lnTo>
                <a:lnTo>
                  <a:pt x="1353" y="1453"/>
                </a:lnTo>
                <a:lnTo>
                  <a:pt x="1362" y="1455"/>
                </a:lnTo>
                <a:lnTo>
                  <a:pt x="1379" y="1455"/>
                </a:lnTo>
                <a:lnTo>
                  <a:pt x="1400" y="1456"/>
                </a:lnTo>
                <a:lnTo>
                  <a:pt x="1423" y="1457"/>
                </a:lnTo>
                <a:lnTo>
                  <a:pt x="1450" y="1458"/>
                </a:lnTo>
                <a:lnTo>
                  <a:pt x="1476" y="1459"/>
                </a:lnTo>
                <a:lnTo>
                  <a:pt x="1503" y="1462"/>
                </a:lnTo>
                <a:lnTo>
                  <a:pt x="1528" y="1464"/>
                </a:lnTo>
                <a:lnTo>
                  <a:pt x="1550" y="1468"/>
                </a:lnTo>
                <a:lnTo>
                  <a:pt x="1783" y="1218"/>
                </a:lnTo>
                <a:lnTo>
                  <a:pt x="2183" y="1405"/>
                </a:lnTo>
                <a:lnTo>
                  <a:pt x="2139" y="1759"/>
                </a:lnTo>
                <a:lnTo>
                  <a:pt x="2182" y="1803"/>
                </a:lnTo>
                <a:lnTo>
                  <a:pt x="2222" y="1847"/>
                </a:lnTo>
                <a:lnTo>
                  <a:pt x="2259" y="1895"/>
                </a:lnTo>
                <a:lnTo>
                  <a:pt x="2295" y="1944"/>
                </a:lnTo>
                <a:lnTo>
                  <a:pt x="2650" y="1956"/>
                </a:lnTo>
                <a:lnTo>
                  <a:pt x="2771" y="2381"/>
                </a:lnTo>
                <a:lnTo>
                  <a:pt x="2475" y="2581"/>
                </a:lnTo>
                <a:lnTo>
                  <a:pt x="2470" y="2651"/>
                </a:lnTo>
                <a:lnTo>
                  <a:pt x="2462" y="2721"/>
                </a:lnTo>
                <a:lnTo>
                  <a:pt x="2448" y="2792"/>
                </a:lnTo>
                <a:lnTo>
                  <a:pt x="2688" y="3049"/>
                </a:lnTo>
                <a:lnTo>
                  <a:pt x="2474" y="3434"/>
                </a:lnTo>
                <a:lnTo>
                  <a:pt x="2121" y="3365"/>
                </a:lnTo>
                <a:lnTo>
                  <a:pt x="2119" y="3366"/>
                </a:lnTo>
                <a:lnTo>
                  <a:pt x="2112" y="3371"/>
                </a:lnTo>
                <a:lnTo>
                  <a:pt x="2102" y="3378"/>
                </a:lnTo>
                <a:lnTo>
                  <a:pt x="2088" y="3388"/>
                </a:lnTo>
                <a:lnTo>
                  <a:pt x="2074" y="3399"/>
                </a:lnTo>
                <a:lnTo>
                  <a:pt x="2056" y="3411"/>
                </a:lnTo>
                <a:lnTo>
                  <a:pt x="2038" y="3424"/>
                </a:lnTo>
                <a:lnTo>
                  <a:pt x="2018" y="3438"/>
                </a:lnTo>
                <a:lnTo>
                  <a:pt x="1999" y="3451"/>
                </a:lnTo>
                <a:lnTo>
                  <a:pt x="1981" y="3463"/>
                </a:lnTo>
                <a:lnTo>
                  <a:pt x="1962" y="3474"/>
                </a:lnTo>
                <a:lnTo>
                  <a:pt x="1945" y="3816"/>
                </a:lnTo>
                <a:lnTo>
                  <a:pt x="1519" y="3931"/>
                </a:lnTo>
                <a:lnTo>
                  <a:pt x="1330" y="3639"/>
                </a:lnTo>
                <a:lnTo>
                  <a:pt x="1270" y="3634"/>
                </a:lnTo>
                <a:lnTo>
                  <a:pt x="1212" y="3626"/>
                </a:lnTo>
                <a:lnTo>
                  <a:pt x="1154" y="3613"/>
                </a:lnTo>
                <a:lnTo>
                  <a:pt x="895" y="3856"/>
                </a:lnTo>
                <a:lnTo>
                  <a:pt x="509" y="3641"/>
                </a:lnTo>
                <a:lnTo>
                  <a:pt x="587" y="3293"/>
                </a:lnTo>
                <a:lnTo>
                  <a:pt x="549" y="3252"/>
                </a:lnTo>
                <a:lnTo>
                  <a:pt x="514" y="3209"/>
                </a:lnTo>
                <a:lnTo>
                  <a:pt x="481" y="3164"/>
                </a:lnTo>
                <a:lnTo>
                  <a:pt x="128" y="3158"/>
                </a:lnTo>
                <a:lnTo>
                  <a:pt x="0" y="2736"/>
                </a:lnTo>
                <a:lnTo>
                  <a:pt x="291" y="2532"/>
                </a:lnTo>
                <a:lnTo>
                  <a:pt x="295" y="2469"/>
                </a:lnTo>
                <a:lnTo>
                  <a:pt x="302" y="2406"/>
                </a:lnTo>
                <a:lnTo>
                  <a:pt x="40" y="2172"/>
                </a:lnTo>
                <a:lnTo>
                  <a:pt x="219" y="1769"/>
                </a:lnTo>
                <a:lnTo>
                  <a:pt x="578" y="1806"/>
                </a:lnTo>
                <a:lnTo>
                  <a:pt x="579" y="1805"/>
                </a:lnTo>
                <a:lnTo>
                  <a:pt x="585" y="1799"/>
                </a:lnTo>
                <a:lnTo>
                  <a:pt x="595" y="1789"/>
                </a:lnTo>
                <a:lnTo>
                  <a:pt x="608" y="1778"/>
                </a:lnTo>
                <a:lnTo>
                  <a:pt x="623" y="1764"/>
                </a:lnTo>
                <a:lnTo>
                  <a:pt x="639" y="1749"/>
                </a:lnTo>
                <a:lnTo>
                  <a:pt x="657" y="1733"/>
                </a:lnTo>
                <a:lnTo>
                  <a:pt x="674" y="1718"/>
                </a:lnTo>
                <a:lnTo>
                  <a:pt x="692" y="1702"/>
                </a:lnTo>
                <a:lnTo>
                  <a:pt x="709" y="1687"/>
                </a:lnTo>
                <a:lnTo>
                  <a:pt x="725" y="1675"/>
                </a:lnTo>
                <a:lnTo>
                  <a:pt x="713" y="1321"/>
                </a:lnTo>
                <a:lnTo>
                  <a:pt x="1127" y="1170"/>
                </a:lnTo>
                <a:close/>
                <a:moveTo>
                  <a:pt x="3148" y="430"/>
                </a:moveTo>
                <a:lnTo>
                  <a:pt x="3101" y="432"/>
                </a:lnTo>
                <a:lnTo>
                  <a:pt x="3052" y="439"/>
                </a:lnTo>
                <a:lnTo>
                  <a:pt x="3005" y="451"/>
                </a:lnTo>
                <a:lnTo>
                  <a:pt x="2958" y="470"/>
                </a:lnTo>
                <a:lnTo>
                  <a:pt x="2914" y="496"/>
                </a:lnTo>
                <a:lnTo>
                  <a:pt x="2874" y="525"/>
                </a:lnTo>
                <a:lnTo>
                  <a:pt x="2839" y="559"/>
                </a:lnTo>
                <a:lnTo>
                  <a:pt x="2808" y="596"/>
                </a:lnTo>
                <a:lnTo>
                  <a:pt x="2783" y="636"/>
                </a:lnTo>
                <a:lnTo>
                  <a:pt x="2762" y="679"/>
                </a:lnTo>
                <a:lnTo>
                  <a:pt x="2747" y="724"/>
                </a:lnTo>
                <a:lnTo>
                  <a:pt x="2737" y="770"/>
                </a:lnTo>
                <a:lnTo>
                  <a:pt x="2732" y="817"/>
                </a:lnTo>
                <a:lnTo>
                  <a:pt x="2733" y="866"/>
                </a:lnTo>
                <a:lnTo>
                  <a:pt x="2741" y="914"/>
                </a:lnTo>
                <a:lnTo>
                  <a:pt x="2754" y="961"/>
                </a:lnTo>
                <a:lnTo>
                  <a:pt x="2773" y="1007"/>
                </a:lnTo>
                <a:lnTo>
                  <a:pt x="2798" y="1052"/>
                </a:lnTo>
                <a:lnTo>
                  <a:pt x="2828" y="1091"/>
                </a:lnTo>
                <a:lnTo>
                  <a:pt x="2861" y="1126"/>
                </a:lnTo>
                <a:lnTo>
                  <a:pt x="2898" y="1156"/>
                </a:lnTo>
                <a:lnTo>
                  <a:pt x="2938" y="1183"/>
                </a:lnTo>
                <a:lnTo>
                  <a:pt x="2981" y="1204"/>
                </a:lnTo>
                <a:lnTo>
                  <a:pt x="3025" y="1218"/>
                </a:lnTo>
                <a:lnTo>
                  <a:pt x="3073" y="1229"/>
                </a:lnTo>
                <a:lnTo>
                  <a:pt x="3120" y="1233"/>
                </a:lnTo>
                <a:lnTo>
                  <a:pt x="3167" y="1232"/>
                </a:lnTo>
                <a:lnTo>
                  <a:pt x="3216" y="1226"/>
                </a:lnTo>
                <a:lnTo>
                  <a:pt x="3263" y="1212"/>
                </a:lnTo>
                <a:lnTo>
                  <a:pt x="3310" y="1193"/>
                </a:lnTo>
                <a:lnTo>
                  <a:pt x="3354" y="1167"/>
                </a:lnTo>
                <a:lnTo>
                  <a:pt x="3394" y="1138"/>
                </a:lnTo>
                <a:lnTo>
                  <a:pt x="3429" y="1104"/>
                </a:lnTo>
                <a:lnTo>
                  <a:pt x="3459" y="1068"/>
                </a:lnTo>
                <a:lnTo>
                  <a:pt x="3485" y="1028"/>
                </a:lnTo>
                <a:lnTo>
                  <a:pt x="3505" y="984"/>
                </a:lnTo>
                <a:lnTo>
                  <a:pt x="3521" y="939"/>
                </a:lnTo>
                <a:lnTo>
                  <a:pt x="3531" y="893"/>
                </a:lnTo>
                <a:lnTo>
                  <a:pt x="3536" y="846"/>
                </a:lnTo>
                <a:lnTo>
                  <a:pt x="3535" y="798"/>
                </a:lnTo>
                <a:lnTo>
                  <a:pt x="3527" y="750"/>
                </a:lnTo>
                <a:lnTo>
                  <a:pt x="3514" y="702"/>
                </a:lnTo>
                <a:lnTo>
                  <a:pt x="3495" y="656"/>
                </a:lnTo>
                <a:lnTo>
                  <a:pt x="3470" y="612"/>
                </a:lnTo>
                <a:lnTo>
                  <a:pt x="3441" y="572"/>
                </a:lnTo>
                <a:lnTo>
                  <a:pt x="3407" y="537"/>
                </a:lnTo>
                <a:lnTo>
                  <a:pt x="3370" y="507"/>
                </a:lnTo>
                <a:lnTo>
                  <a:pt x="3330" y="481"/>
                </a:lnTo>
                <a:lnTo>
                  <a:pt x="3287" y="461"/>
                </a:lnTo>
                <a:lnTo>
                  <a:pt x="3242" y="445"/>
                </a:lnTo>
                <a:lnTo>
                  <a:pt x="3195" y="435"/>
                </a:lnTo>
                <a:lnTo>
                  <a:pt x="3148" y="430"/>
                </a:lnTo>
                <a:close/>
                <a:moveTo>
                  <a:pt x="2981" y="0"/>
                </a:moveTo>
                <a:lnTo>
                  <a:pt x="3114" y="170"/>
                </a:lnTo>
                <a:lnTo>
                  <a:pt x="3118" y="170"/>
                </a:lnTo>
                <a:lnTo>
                  <a:pt x="3127" y="171"/>
                </a:lnTo>
                <a:lnTo>
                  <a:pt x="3142" y="171"/>
                </a:lnTo>
                <a:lnTo>
                  <a:pt x="3159" y="172"/>
                </a:lnTo>
                <a:lnTo>
                  <a:pt x="3178" y="173"/>
                </a:lnTo>
                <a:lnTo>
                  <a:pt x="3199" y="175"/>
                </a:lnTo>
                <a:lnTo>
                  <a:pt x="3218" y="176"/>
                </a:lnTo>
                <a:lnTo>
                  <a:pt x="3235" y="178"/>
                </a:lnTo>
                <a:lnTo>
                  <a:pt x="3375" y="28"/>
                </a:lnTo>
                <a:lnTo>
                  <a:pt x="3616" y="141"/>
                </a:lnTo>
                <a:lnTo>
                  <a:pt x="3589" y="354"/>
                </a:lnTo>
                <a:lnTo>
                  <a:pt x="3623" y="388"/>
                </a:lnTo>
                <a:lnTo>
                  <a:pt x="3653" y="426"/>
                </a:lnTo>
                <a:lnTo>
                  <a:pt x="3682" y="464"/>
                </a:lnTo>
                <a:lnTo>
                  <a:pt x="3896" y="473"/>
                </a:lnTo>
                <a:lnTo>
                  <a:pt x="3968" y="727"/>
                </a:lnTo>
                <a:lnTo>
                  <a:pt x="3790" y="847"/>
                </a:lnTo>
                <a:lnTo>
                  <a:pt x="3785" y="910"/>
                </a:lnTo>
                <a:lnTo>
                  <a:pt x="3775" y="973"/>
                </a:lnTo>
                <a:lnTo>
                  <a:pt x="3919" y="1127"/>
                </a:lnTo>
                <a:lnTo>
                  <a:pt x="3790" y="1359"/>
                </a:lnTo>
                <a:lnTo>
                  <a:pt x="3578" y="1318"/>
                </a:lnTo>
                <a:lnTo>
                  <a:pt x="3576" y="1320"/>
                </a:lnTo>
                <a:lnTo>
                  <a:pt x="3568" y="1325"/>
                </a:lnTo>
                <a:lnTo>
                  <a:pt x="3558" y="1332"/>
                </a:lnTo>
                <a:lnTo>
                  <a:pt x="3544" y="1342"/>
                </a:lnTo>
                <a:lnTo>
                  <a:pt x="3530" y="1353"/>
                </a:lnTo>
                <a:lnTo>
                  <a:pt x="3514" y="1364"/>
                </a:lnTo>
                <a:lnTo>
                  <a:pt x="3498" y="1373"/>
                </a:lnTo>
                <a:lnTo>
                  <a:pt x="3482" y="1383"/>
                </a:lnTo>
                <a:lnTo>
                  <a:pt x="3473" y="1589"/>
                </a:lnTo>
                <a:lnTo>
                  <a:pt x="3217" y="1657"/>
                </a:lnTo>
                <a:lnTo>
                  <a:pt x="3103" y="1483"/>
                </a:lnTo>
                <a:lnTo>
                  <a:pt x="3050" y="1478"/>
                </a:lnTo>
                <a:lnTo>
                  <a:pt x="2998" y="1468"/>
                </a:lnTo>
                <a:lnTo>
                  <a:pt x="2842" y="1612"/>
                </a:lnTo>
                <a:lnTo>
                  <a:pt x="2610" y="1484"/>
                </a:lnTo>
                <a:lnTo>
                  <a:pt x="2657" y="1275"/>
                </a:lnTo>
                <a:lnTo>
                  <a:pt x="2623" y="1238"/>
                </a:lnTo>
                <a:lnTo>
                  <a:pt x="2593" y="1196"/>
                </a:lnTo>
                <a:lnTo>
                  <a:pt x="2382" y="1194"/>
                </a:lnTo>
                <a:lnTo>
                  <a:pt x="2304" y="941"/>
                </a:lnTo>
                <a:lnTo>
                  <a:pt x="2479" y="818"/>
                </a:lnTo>
                <a:lnTo>
                  <a:pt x="2481" y="779"/>
                </a:lnTo>
                <a:lnTo>
                  <a:pt x="2485" y="742"/>
                </a:lnTo>
                <a:lnTo>
                  <a:pt x="2328" y="601"/>
                </a:lnTo>
                <a:lnTo>
                  <a:pt x="2436" y="359"/>
                </a:lnTo>
                <a:lnTo>
                  <a:pt x="2651" y="382"/>
                </a:lnTo>
                <a:lnTo>
                  <a:pt x="2653" y="381"/>
                </a:lnTo>
                <a:lnTo>
                  <a:pt x="2658" y="375"/>
                </a:lnTo>
                <a:lnTo>
                  <a:pt x="2667" y="367"/>
                </a:lnTo>
                <a:lnTo>
                  <a:pt x="2678" y="358"/>
                </a:lnTo>
                <a:lnTo>
                  <a:pt x="2690" y="347"/>
                </a:lnTo>
                <a:lnTo>
                  <a:pt x="2702" y="335"/>
                </a:lnTo>
                <a:lnTo>
                  <a:pt x="2715" y="324"/>
                </a:lnTo>
                <a:lnTo>
                  <a:pt x="2728" y="313"/>
                </a:lnTo>
                <a:lnTo>
                  <a:pt x="2739" y="303"/>
                </a:lnTo>
                <a:lnTo>
                  <a:pt x="2732" y="91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13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FF28E-2D26-8254-3C68-85D94ED35FD6}"/>
              </a:ext>
            </a:extLst>
          </p:cNvPr>
          <p:cNvGrpSpPr/>
          <p:nvPr/>
        </p:nvGrpSpPr>
        <p:grpSpPr>
          <a:xfrm>
            <a:off x="5600875" y="881335"/>
            <a:ext cx="1364400" cy="3026119"/>
            <a:chOff x="5250134" y="901064"/>
            <a:chExt cx="1364400" cy="3026119"/>
          </a:xfrm>
        </p:grpSpPr>
        <p:sp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0C77A3E9-9264-C2F7-CCA1-0FA74A3F8908}"/>
                </a:ext>
              </a:extLst>
            </p:cNvPr>
            <p:cNvSpPr/>
            <p:nvPr/>
          </p:nvSpPr>
          <p:spPr bwMode="auto">
            <a:xfrm>
              <a:off x="5250134" y="901064"/>
              <a:ext cx="1364400" cy="3026119"/>
            </a:xfrm>
            <a:prstGeom prst="roundRect">
              <a:avLst>
                <a:gd name="adj" fmla="val 9552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Marts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FEA99A35-1932-0253-9386-BEF920069FED}"/>
                </a:ext>
              </a:extLst>
            </p:cNvPr>
            <p:cNvSpPr/>
            <p:nvPr/>
          </p:nvSpPr>
          <p:spPr bwMode="gray">
            <a:xfrm>
              <a:off x="5434684" y="2065033"/>
              <a:ext cx="463549" cy="265614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IDP</a:t>
              </a:r>
            </a:p>
          </p:txBody>
        </p:sp>
        <p:sp>
          <p:nvSpPr>
            <p:cNvPr id="58" name="Flowchart: Magnetic Disk 57">
              <a:extLst>
                <a:ext uri="{FF2B5EF4-FFF2-40B4-BE49-F238E27FC236}">
                  <a16:creationId xmlns:a16="http://schemas.microsoft.com/office/drawing/2014/main" id="{1065F7DA-3EA5-EA13-D139-BB1EC8090F33}"/>
                </a:ext>
              </a:extLst>
            </p:cNvPr>
            <p:cNvSpPr/>
            <p:nvPr/>
          </p:nvSpPr>
          <p:spPr bwMode="gray">
            <a:xfrm>
              <a:off x="5427899" y="1324461"/>
              <a:ext cx="463549" cy="265614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CRM</a:t>
              </a:r>
            </a:p>
          </p:txBody>
        </p: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2AC7D142-C8BC-D1A6-F847-AC70481E41D4}"/>
                </a:ext>
              </a:extLst>
            </p:cNvPr>
            <p:cNvSpPr/>
            <p:nvPr/>
          </p:nvSpPr>
          <p:spPr bwMode="gray">
            <a:xfrm>
              <a:off x="5427899" y="1694617"/>
              <a:ext cx="463549" cy="265614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CRDA</a:t>
              </a:r>
            </a:p>
          </p:txBody>
        </p:sp>
        <p:sp>
          <p:nvSpPr>
            <p:cNvPr id="102" name="Flowchart: Magnetic Disk 101">
              <a:extLst>
                <a:ext uri="{FF2B5EF4-FFF2-40B4-BE49-F238E27FC236}">
                  <a16:creationId xmlns:a16="http://schemas.microsoft.com/office/drawing/2014/main" id="{30E9C9A4-2809-FD83-0CCA-549FDB705D17}"/>
                </a:ext>
              </a:extLst>
            </p:cNvPr>
            <p:cNvSpPr/>
            <p:nvPr/>
          </p:nvSpPr>
          <p:spPr bwMode="gray">
            <a:xfrm>
              <a:off x="6011570" y="1324461"/>
              <a:ext cx="463549" cy="265614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AFC</a:t>
              </a:r>
            </a:p>
          </p:txBody>
        </p:sp>
        <p:sp>
          <p:nvSpPr>
            <p:cNvPr id="103" name="Flowchart: Magnetic Disk 102">
              <a:extLst>
                <a:ext uri="{FF2B5EF4-FFF2-40B4-BE49-F238E27FC236}">
                  <a16:creationId xmlns:a16="http://schemas.microsoft.com/office/drawing/2014/main" id="{A5060278-D525-56A2-BF4E-1A0AB4A67B1D}"/>
                </a:ext>
              </a:extLst>
            </p:cNvPr>
            <p:cNvSpPr/>
            <p:nvPr/>
          </p:nvSpPr>
          <p:spPr bwMode="gray">
            <a:xfrm>
              <a:off x="6011570" y="1694617"/>
              <a:ext cx="463549" cy="265614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CNB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CD61A4A-33C0-6243-0583-436A93E33DFE}"/>
                </a:ext>
              </a:extLst>
            </p:cNvPr>
            <p:cNvSpPr txBox="1"/>
            <p:nvPr/>
          </p:nvSpPr>
          <p:spPr>
            <a:xfrm>
              <a:off x="6011570" y="2169266"/>
              <a:ext cx="463549" cy="16138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FEEFAC-A759-1628-AAB9-9DC9B386A48E}"/>
              </a:ext>
            </a:extLst>
          </p:cNvPr>
          <p:cNvGrpSpPr/>
          <p:nvPr/>
        </p:nvGrpSpPr>
        <p:grpSpPr>
          <a:xfrm>
            <a:off x="7376733" y="899490"/>
            <a:ext cx="1364400" cy="3026116"/>
            <a:chOff x="7376733" y="899490"/>
            <a:chExt cx="1364400" cy="3026116"/>
          </a:xfrm>
        </p:grpSpPr>
        <p:sp>
          <p:nvSpPr>
            <p:cNvPr id="9" name="Rounded Rectangle 295">
              <a:extLst>
                <a:ext uri="{FF2B5EF4-FFF2-40B4-BE49-F238E27FC236}">
                  <a16:creationId xmlns:a16="http://schemas.microsoft.com/office/drawing/2014/main" id="{451EA126-D66E-5FE8-8378-4F14C5E6678C}"/>
                </a:ext>
              </a:extLst>
            </p:cNvPr>
            <p:cNvSpPr/>
            <p:nvPr/>
          </p:nvSpPr>
          <p:spPr bwMode="auto">
            <a:xfrm>
              <a:off x="7499286" y="2297108"/>
              <a:ext cx="1119293" cy="1483766"/>
            </a:xfrm>
            <a:prstGeom prst="roundRect">
              <a:avLst>
                <a:gd name="adj" fmla="val 6297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CNB / ECB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FINA / HANFA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GROUP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noProof="1">
                  <a:solidFill>
                    <a:srgbClr val="666666"/>
                  </a:solidFill>
                  <a:latin typeface="+mj-lt"/>
                </a:rPr>
                <a:t>Front-End apps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Internal users</a:t>
              </a:r>
              <a:endParaRPr lang="en-GB" sz="900" dirty="0">
                <a:solidFill>
                  <a:srgbClr val="00AFD0"/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…</a:t>
              </a:r>
            </a:p>
          </p:txBody>
        </p:sp>
        <p:sp>
          <p:nvSpPr>
            <p:cNvPr id="40" name="Rounded Rectangle 21">
              <a:extLst>
                <a:ext uri="{FF2B5EF4-FFF2-40B4-BE49-F238E27FC236}">
                  <a16:creationId xmlns:a16="http://schemas.microsoft.com/office/drawing/2014/main" id="{43D72E51-53CF-3904-8427-FF33923D0266}"/>
                </a:ext>
              </a:extLst>
            </p:cNvPr>
            <p:cNvSpPr/>
            <p:nvPr/>
          </p:nvSpPr>
          <p:spPr bwMode="auto">
            <a:xfrm>
              <a:off x="7376733" y="899490"/>
              <a:ext cx="1364400" cy="3026116"/>
            </a:xfrm>
            <a:prstGeom prst="roundRect">
              <a:avLst>
                <a:gd name="adj" fmla="val 10586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Consumers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D68CAF6-3757-9B84-B455-F7256935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119" y="1375635"/>
              <a:ext cx="356887" cy="401313"/>
            </a:xfrm>
            <a:prstGeom prst="rect">
              <a:avLst/>
            </a:prstGeom>
          </p:spPr>
        </p:pic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198C541A-9768-EE77-3C29-CB0F81424B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56026" y="1447417"/>
              <a:ext cx="276787" cy="276787"/>
            </a:xfrm>
            <a:custGeom>
              <a:avLst/>
              <a:gdLst>
                <a:gd name="T0" fmla="*/ 3326 w 3968"/>
                <a:gd name="T1" fmla="*/ 1503 h 3968"/>
                <a:gd name="T2" fmla="*/ 3596 w 3968"/>
                <a:gd name="T3" fmla="*/ 1608 h 3968"/>
                <a:gd name="T4" fmla="*/ 3807 w 3968"/>
                <a:gd name="T5" fmla="*/ 1801 h 3968"/>
                <a:gd name="T6" fmla="*/ 3937 w 3968"/>
                <a:gd name="T7" fmla="*/ 2059 h 3968"/>
                <a:gd name="T8" fmla="*/ 3968 w 3968"/>
                <a:gd name="T9" fmla="*/ 3472 h 3968"/>
                <a:gd name="T10" fmla="*/ 2555 w 3968"/>
                <a:gd name="T11" fmla="*/ 3441 h 3968"/>
                <a:gd name="T12" fmla="*/ 2298 w 3968"/>
                <a:gd name="T13" fmla="*/ 3310 h 3968"/>
                <a:gd name="T14" fmla="*/ 2105 w 3968"/>
                <a:gd name="T15" fmla="*/ 3099 h 3968"/>
                <a:gd name="T16" fmla="*/ 1999 w 3968"/>
                <a:gd name="T17" fmla="*/ 2829 h 3968"/>
                <a:gd name="T18" fmla="*/ 993 w 3968"/>
                <a:gd name="T19" fmla="*/ 1488 h 3968"/>
                <a:gd name="T20" fmla="*/ 1748 w 3968"/>
                <a:gd name="T21" fmla="*/ 2837 h 3968"/>
                <a:gd name="T22" fmla="*/ 1842 w 3968"/>
                <a:gd name="T23" fmla="*/ 3135 h 3968"/>
                <a:gd name="T24" fmla="*/ 2019 w 3968"/>
                <a:gd name="T25" fmla="*/ 3391 h 3968"/>
                <a:gd name="T26" fmla="*/ 2268 w 3968"/>
                <a:gd name="T27" fmla="*/ 3586 h 3968"/>
                <a:gd name="T28" fmla="*/ 2034 w 3968"/>
                <a:gd name="T29" fmla="*/ 3803 h 3968"/>
                <a:gd name="T30" fmla="*/ 1738 w 3968"/>
                <a:gd name="T31" fmla="*/ 3935 h 3968"/>
                <a:gd name="T32" fmla="*/ 0 w 3968"/>
                <a:gd name="T33" fmla="*/ 3968 h 3968"/>
                <a:gd name="T34" fmla="*/ 32 w 3968"/>
                <a:gd name="T35" fmla="*/ 2230 h 3968"/>
                <a:gd name="T36" fmla="*/ 164 w 3968"/>
                <a:gd name="T37" fmla="*/ 1934 h 3968"/>
                <a:gd name="T38" fmla="*/ 381 w 3968"/>
                <a:gd name="T39" fmla="*/ 1699 h 3968"/>
                <a:gd name="T40" fmla="*/ 663 w 3968"/>
                <a:gd name="T41" fmla="*/ 1544 h 3968"/>
                <a:gd name="T42" fmla="*/ 993 w 3968"/>
                <a:gd name="T43" fmla="*/ 1488 h 3968"/>
                <a:gd name="T44" fmla="*/ 3144 w 3968"/>
                <a:gd name="T45" fmla="*/ 276 h 3968"/>
                <a:gd name="T46" fmla="*/ 3327 w 3968"/>
                <a:gd name="T47" fmla="*/ 392 h 3968"/>
                <a:gd name="T48" fmla="*/ 3444 w 3968"/>
                <a:gd name="T49" fmla="*/ 576 h 3968"/>
                <a:gd name="T50" fmla="*/ 3469 w 3968"/>
                <a:gd name="T51" fmla="*/ 802 h 3968"/>
                <a:gd name="T52" fmla="*/ 3395 w 3968"/>
                <a:gd name="T53" fmla="*/ 1009 h 3968"/>
                <a:gd name="T54" fmla="*/ 3242 w 3968"/>
                <a:gd name="T55" fmla="*/ 1162 h 3968"/>
                <a:gd name="T56" fmla="*/ 3034 w 3968"/>
                <a:gd name="T57" fmla="*/ 1236 h 3968"/>
                <a:gd name="T58" fmla="*/ 2808 w 3968"/>
                <a:gd name="T59" fmla="*/ 1210 h 3968"/>
                <a:gd name="T60" fmla="*/ 2625 w 3968"/>
                <a:gd name="T61" fmla="*/ 1094 h 3968"/>
                <a:gd name="T62" fmla="*/ 2509 w 3968"/>
                <a:gd name="T63" fmla="*/ 911 h 3968"/>
                <a:gd name="T64" fmla="*/ 2484 w 3968"/>
                <a:gd name="T65" fmla="*/ 686 h 3968"/>
                <a:gd name="T66" fmla="*/ 2558 w 3968"/>
                <a:gd name="T67" fmla="*/ 477 h 3968"/>
                <a:gd name="T68" fmla="*/ 2710 w 3968"/>
                <a:gd name="T69" fmla="*/ 324 h 3968"/>
                <a:gd name="T70" fmla="*/ 2919 w 3968"/>
                <a:gd name="T71" fmla="*/ 250 h 3968"/>
                <a:gd name="T72" fmla="*/ 1373 w 3968"/>
                <a:gd name="T73" fmla="*/ 14 h 3968"/>
                <a:gd name="T74" fmla="*/ 1606 w 3968"/>
                <a:gd name="T75" fmla="*/ 120 h 3968"/>
                <a:gd name="T76" fmla="*/ 1776 w 3968"/>
                <a:gd name="T77" fmla="*/ 306 h 3968"/>
                <a:gd name="T78" fmla="*/ 1857 w 3968"/>
                <a:gd name="T79" fmla="*/ 552 h 3968"/>
                <a:gd name="T80" fmla="*/ 1829 w 3968"/>
                <a:gd name="T81" fmla="*/ 815 h 3968"/>
                <a:gd name="T82" fmla="*/ 1701 w 3968"/>
                <a:gd name="T83" fmla="*/ 1035 h 3968"/>
                <a:gd name="T84" fmla="*/ 1496 w 3968"/>
                <a:gd name="T85" fmla="*/ 1185 h 3968"/>
                <a:gd name="T86" fmla="*/ 1240 w 3968"/>
                <a:gd name="T87" fmla="*/ 1240 h 3968"/>
                <a:gd name="T88" fmla="*/ 984 w 3968"/>
                <a:gd name="T89" fmla="*/ 1185 h 3968"/>
                <a:gd name="T90" fmla="*/ 779 w 3968"/>
                <a:gd name="T91" fmla="*/ 1035 h 3968"/>
                <a:gd name="T92" fmla="*/ 652 w 3968"/>
                <a:gd name="T93" fmla="*/ 815 h 3968"/>
                <a:gd name="T94" fmla="*/ 624 w 3968"/>
                <a:gd name="T95" fmla="*/ 552 h 3968"/>
                <a:gd name="T96" fmla="*/ 704 w 3968"/>
                <a:gd name="T97" fmla="*/ 306 h 3968"/>
                <a:gd name="T98" fmla="*/ 874 w 3968"/>
                <a:gd name="T99" fmla="*/ 120 h 3968"/>
                <a:gd name="T100" fmla="*/ 1107 w 3968"/>
                <a:gd name="T101" fmla="*/ 14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8" h="3968">
                  <a:moveTo>
                    <a:pt x="1984" y="1488"/>
                  </a:moveTo>
                  <a:lnTo>
                    <a:pt x="3175" y="1488"/>
                  </a:lnTo>
                  <a:lnTo>
                    <a:pt x="3251" y="1492"/>
                  </a:lnTo>
                  <a:lnTo>
                    <a:pt x="3326" y="1503"/>
                  </a:lnTo>
                  <a:lnTo>
                    <a:pt x="3398" y="1520"/>
                  </a:lnTo>
                  <a:lnTo>
                    <a:pt x="3467" y="1544"/>
                  </a:lnTo>
                  <a:lnTo>
                    <a:pt x="3533" y="1573"/>
                  </a:lnTo>
                  <a:lnTo>
                    <a:pt x="3596" y="1608"/>
                  </a:lnTo>
                  <a:lnTo>
                    <a:pt x="3655" y="1649"/>
                  </a:lnTo>
                  <a:lnTo>
                    <a:pt x="3710" y="1695"/>
                  </a:lnTo>
                  <a:lnTo>
                    <a:pt x="3761" y="1746"/>
                  </a:lnTo>
                  <a:lnTo>
                    <a:pt x="3807" y="1801"/>
                  </a:lnTo>
                  <a:lnTo>
                    <a:pt x="3847" y="1860"/>
                  </a:lnTo>
                  <a:lnTo>
                    <a:pt x="3884" y="1923"/>
                  </a:lnTo>
                  <a:lnTo>
                    <a:pt x="3913" y="1990"/>
                  </a:lnTo>
                  <a:lnTo>
                    <a:pt x="3937" y="2059"/>
                  </a:lnTo>
                  <a:lnTo>
                    <a:pt x="3954" y="2130"/>
                  </a:lnTo>
                  <a:lnTo>
                    <a:pt x="3965" y="2204"/>
                  </a:lnTo>
                  <a:lnTo>
                    <a:pt x="3968" y="2282"/>
                  </a:lnTo>
                  <a:lnTo>
                    <a:pt x="3968" y="3472"/>
                  </a:lnTo>
                  <a:lnTo>
                    <a:pt x="2778" y="3472"/>
                  </a:lnTo>
                  <a:lnTo>
                    <a:pt x="2702" y="3469"/>
                  </a:lnTo>
                  <a:lnTo>
                    <a:pt x="2627" y="3458"/>
                  </a:lnTo>
                  <a:lnTo>
                    <a:pt x="2555" y="3441"/>
                  </a:lnTo>
                  <a:lnTo>
                    <a:pt x="2486" y="3416"/>
                  </a:lnTo>
                  <a:lnTo>
                    <a:pt x="2419" y="3386"/>
                  </a:lnTo>
                  <a:lnTo>
                    <a:pt x="2356" y="3351"/>
                  </a:lnTo>
                  <a:lnTo>
                    <a:pt x="2298" y="3310"/>
                  </a:lnTo>
                  <a:lnTo>
                    <a:pt x="2242" y="3264"/>
                  </a:lnTo>
                  <a:lnTo>
                    <a:pt x="2192" y="3214"/>
                  </a:lnTo>
                  <a:lnTo>
                    <a:pt x="2145" y="3158"/>
                  </a:lnTo>
                  <a:lnTo>
                    <a:pt x="2105" y="3099"/>
                  </a:lnTo>
                  <a:lnTo>
                    <a:pt x="2069" y="3037"/>
                  </a:lnTo>
                  <a:lnTo>
                    <a:pt x="2040" y="2970"/>
                  </a:lnTo>
                  <a:lnTo>
                    <a:pt x="2016" y="2901"/>
                  </a:lnTo>
                  <a:lnTo>
                    <a:pt x="1999" y="2829"/>
                  </a:lnTo>
                  <a:lnTo>
                    <a:pt x="1988" y="2755"/>
                  </a:lnTo>
                  <a:lnTo>
                    <a:pt x="1984" y="2678"/>
                  </a:lnTo>
                  <a:lnTo>
                    <a:pt x="1984" y="1488"/>
                  </a:lnTo>
                  <a:close/>
                  <a:moveTo>
                    <a:pt x="993" y="1488"/>
                  </a:moveTo>
                  <a:lnTo>
                    <a:pt x="1736" y="1488"/>
                  </a:lnTo>
                  <a:lnTo>
                    <a:pt x="1736" y="2678"/>
                  </a:lnTo>
                  <a:lnTo>
                    <a:pt x="1739" y="2758"/>
                  </a:lnTo>
                  <a:lnTo>
                    <a:pt x="1748" y="2837"/>
                  </a:lnTo>
                  <a:lnTo>
                    <a:pt x="1764" y="2915"/>
                  </a:lnTo>
                  <a:lnTo>
                    <a:pt x="1784" y="2991"/>
                  </a:lnTo>
                  <a:lnTo>
                    <a:pt x="1811" y="3064"/>
                  </a:lnTo>
                  <a:lnTo>
                    <a:pt x="1842" y="3135"/>
                  </a:lnTo>
                  <a:lnTo>
                    <a:pt x="1879" y="3204"/>
                  </a:lnTo>
                  <a:lnTo>
                    <a:pt x="1921" y="3270"/>
                  </a:lnTo>
                  <a:lnTo>
                    <a:pt x="1967" y="3332"/>
                  </a:lnTo>
                  <a:lnTo>
                    <a:pt x="2019" y="3391"/>
                  </a:lnTo>
                  <a:lnTo>
                    <a:pt x="2075" y="3446"/>
                  </a:lnTo>
                  <a:lnTo>
                    <a:pt x="2135" y="3496"/>
                  </a:lnTo>
                  <a:lnTo>
                    <a:pt x="2200" y="3544"/>
                  </a:lnTo>
                  <a:lnTo>
                    <a:pt x="2268" y="3586"/>
                  </a:lnTo>
                  <a:lnTo>
                    <a:pt x="2216" y="3647"/>
                  </a:lnTo>
                  <a:lnTo>
                    <a:pt x="2159" y="3704"/>
                  </a:lnTo>
                  <a:lnTo>
                    <a:pt x="2098" y="3756"/>
                  </a:lnTo>
                  <a:lnTo>
                    <a:pt x="2034" y="3803"/>
                  </a:lnTo>
                  <a:lnTo>
                    <a:pt x="1965" y="3844"/>
                  </a:lnTo>
                  <a:lnTo>
                    <a:pt x="1892" y="3881"/>
                  </a:lnTo>
                  <a:lnTo>
                    <a:pt x="1817" y="3912"/>
                  </a:lnTo>
                  <a:lnTo>
                    <a:pt x="1738" y="3935"/>
                  </a:lnTo>
                  <a:lnTo>
                    <a:pt x="1657" y="3953"/>
                  </a:lnTo>
                  <a:lnTo>
                    <a:pt x="1573" y="3964"/>
                  </a:lnTo>
                  <a:lnTo>
                    <a:pt x="1488" y="3968"/>
                  </a:lnTo>
                  <a:lnTo>
                    <a:pt x="0" y="3968"/>
                  </a:lnTo>
                  <a:lnTo>
                    <a:pt x="0" y="2480"/>
                  </a:lnTo>
                  <a:lnTo>
                    <a:pt x="4" y="2395"/>
                  </a:lnTo>
                  <a:lnTo>
                    <a:pt x="15" y="2311"/>
                  </a:lnTo>
                  <a:lnTo>
                    <a:pt x="32" y="2230"/>
                  </a:lnTo>
                  <a:lnTo>
                    <a:pt x="56" y="2151"/>
                  </a:lnTo>
                  <a:lnTo>
                    <a:pt x="86" y="2075"/>
                  </a:lnTo>
                  <a:lnTo>
                    <a:pt x="122" y="2002"/>
                  </a:lnTo>
                  <a:lnTo>
                    <a:pt x="164" y="1934"/>
                  </a:lnTo>
                  <a:lnTo>
                    <a:pt x="211" y="1869"/>
                  </a:lnTo>
                  <a:lnTo>
                    <a:pt x="263" y="1807"/>
                  </a:lnTo>
                  <a:lnTo>
                    <a:pt x="320" y="1751"/>
                  </a:lnTo>
                  <a:lnTo>
                    <a:pt x="381" y="1699"/>
                  </a:lnTo>
                  <a:lnTo>
                    <a:pt x="446" y="1652"/>
                  </a:lnTo>
                  <a:lnTo>
                    <a:pt x="515" y="1610"/>
                  </a:lnTo>
                  <a:lnTo>
                    <a:pt x="588" y="1574"/>
                  </a:lnTo>
                  <a:lnTo>
                    <a:pt x="663" y="1544"/>
                  </a:lnTo>
                  <a:lnTo>
                    <a:pt x="742" y="1520"/>
                  </a:lnTo>
                  <a:lnTo>
                    <a:pt x="823" y="1503"/>
                  </a:lnTo>
                  <a:lnTo>
                    <a:pt x="907" y="1492"/>
                  </a:lnTo>
                  <a:lnTo>
                    <a:pt x="993" y="1488"/>
                  </a:lnTo>
                  <a:close/>
                  <a:moveTo>
                    <a:pt x="2977" y="248"/>
                  </a:moveTo>
                  <a:lnTo>
                    <a:pt x="3034" y="250"/>
                  </a:lnTo>
                  <a:lnTo>
                    <a:pt x="3090" y="260"/>
                  </a:lnTo>
                  <a:lnTo>
                    <a:pt x="3144" y="276"/>
                  </a:lnTo>
                  <a:lnTo>
                    <a:pt x="3194" y="298"/>
                  </a:lnTo>
                  <a:lnTo>
                    <a:pt x="3242" y="324"/>
                  </a:lnTo>
                  <a:lnTo>
                    <a:pt x="3286" y="357"/>
                  </a:lnTo>
                  <a:lnTo>
                    <a:pt x="3327" y="392"/>
                  </a:lnTo>
                  <a:lnTo>
                    <a:pt x="3364" y="433"/>
                  </a:lnTo>
                  <a:lnTo>
                    <a:pt x="3395" y="477"/>
                  </a:lnTo>
                  <a:lnTo>
                    <a:pt x="3422" y="526"/>
                  </a:lnTo>
                  <a:lnTo>
                    <a:pt x="3444" y="576"/>
                  </a:lnTo>
                  <a:lnTo>
                    <a:pt x="3459" y="630"/>
                  </a:lnTo>
                  <a:lnTo>
                    <a:pt x="3469" y="686"/>
                  </a:lnTo>
                  <a:lnTo>
                    <a:pt x="3473" y="744"/>
                  </a:lnTo>
                  <a:lnTo>
                    <a:pt x="3469" y="802"/>
                  </a:lnTo>
                  <a:lnTo>
                    <a:pt x="3459" y="858"/>
                  </a:lnTo>
                  <a:lnTo>
                    <a:pt x="3444" y="911"/>
                  </a:lnTo>
                  <a:lnTo>
                    <a:pt x="3422" y="962"/>
                  </a:lnTo>
                  <a:lnTo>
                    <a:pt x="3395" y="1009"/>
                  </a:lnTo>
                  <a:lnTo>
                    <a:pt x="3364" y="1054"/>
                  </a:lnTo>
                  <a:lnTo>
                    <a:pt x="3327" y="1094"/>
                  </a:lnTo>
                  <a:lnTo>
                    <a:pt x="3286" y="1130"/>
                  </a:lnTo>
                  <a:lnTo>
                    <a:pt x="3242" y="1162"/>
                  </a:lnTo>
                  <a:lnTo>
                    <a:pt x="3194" y="1190"/>
                  </a:lnTo>
                  <a:lnTo>
                    <a:pt x="3144" y="1210"/>
                  </a:lnTo>
                  <a:lnTo>
                    <a:pt x="3090" y="1226"/>
                  </a:lnTo>
                  <a:lnTo>
                    <a:pt x="3034" y="1236"/>
                  </a:lnTo>
                  <a:lnTo>
                    <a:pt x="2977" y="1240"/>
                  </a:lnTo>
                  <a:lnTo>
                    <a:pt x="2919" y="1236"/>
                  </a:lnTo>
                  <a:lnTo>
                    <a:pt x="2863" y="1226"/>
                  </a:lnTo>
                  <a:lnTo>
                    <a:pt x="2808" y="1210"/>
                  </a:lnTo>
                  <a:lnTo>
                    <a:pt x="2759" y="1190"/>
                  </a:lnTo>
                  <a:lnTo>
                    <a:pt x="2710" y="1162"/>
                  </a:lnTo>
                  <a:lnTo>
                    <a:pt x="2667" y="1130"/>
                  </a:lnTo>
                  <a:lnTo>
                    <a:pt x="2625" y="1094"/>
                  </a:lnTo>
                  <a:lnTo>
                    <a:pt x="2589" y="1054"/>
                  </a:lnTo>
                  <a:lnTo>
                    <a:pt x="2558" y="1009"/>
                  </a:lnTo>
                  <a:lnTo>
                    <a:pt x="2531" y="962"/>
                  </a:lnTo>
                  <a:lnTo>
                    <a:pt x="2509" y="911"/>
                  </a:lnTo>
                  <a:lnTo>
                    <a:pt x="2493" y="858"/>
                  </a:lnTo>
                  <a:lnTo>
                    <a:pt x="2484" y="802"/>
                  </a:lnTo>
                  <a:lnTo>
                    <a:pt x="2480" y="744"/>
                  </a:lnTo>
                  <a:lnTo>
                    <a:pt x="2484" y="686"/>
                  </a:lnTo>
                  <a:lnTo>
                    <a:pt x="2493" y="630"/>
                  </a:lnTo>
                  <a:lnTo>
                    <a:pt x="2509" y="576"/>
                  </a:lnTo>
                  <a:lnTo>
                    <a:pt x="2531" y="526"/>
                  </a:lnTo>
                  <a:lnTo>
                    <a:pt x="2558" y="477"/>
                  </a:lnTo>
                  <a:lnTo>
                    <a:pt x="2589" y="433"/>
                  </a:lnTo>
                  <a:lnTo>
                    <a:pt x="2625" y="392"/>
                  </a:lnTo>
                  <a:lnTo>
                    <a:pt x="2667" y="357"/>
                  </a:lnTo>
                  <a:lnTo>
                    <a:pt x="2710" y="324"/>
                  </a:lnTo>
                  <a:lnTo>
                    <a:pt x="2759" y="298"/>
                  </a:lnTo>
                  <a:lnTo>
                    <a:pt x="2808" y="276"/>
                  </a:lnTo>
                  <a:lnTo>
                    <a:pt x="2863" y="260"/>
                  </a:lnTo>
                  <a:lnTo>
                    <a:pt x="2919" y="250"/>
                  </a:lnTo>
                  <a:lnTo>
                    <a:pt x="2977" y="248"/>
                  </a:lnTo>
                  <a:close/>
                  <a:moveTo>
                    <a:pt x="1240" y="0"/>
                  </a:moveTo>
                  <a:lnTo>
                    <a:pt x="1308" y="3"/>
                  </a:lnTo>
                  <a:lnTo>
                    <a:pt x="1373" y="14"/>
                  </a:lnTo>
                  <a:lnTo>
                    <a:pt x="1436" y="31"/>
                  </a:lnTo>
                  <a:lnTo>
                    <a:pt x="1496" y="55"/>
                  </a:lnTo>
                  <a:lnTo>
                    <a:pt x="1553" y="84"/>
                  </a:lnTo>
                  <a:lnTo>
                    <a:pt x="1606" y="120"/>
                  </a:lnTo>
                  <a:lnTo>
                    <a:pt x="1656" y="160"/>
                  </a:lnTo>
                  <a:lnTo>
                    <a:pt x="1701" y="204"/>
                  </a:lnTo>
                  <a:lnTo>
                    <a:pt x="1741" y="253"/>
                  </a:lnTo>
                  <a:lnTo>
                    <a:pt x="1776" y="306"/>
                  </a:lnTo>
                  <a:lnTo>
                    <a:pt x="1805" y="363"/>
                  </a:lnTo>
                  <a:lnTo>
                    <a:pt x="1829" y="424"/>
                  </a:lnTo>
                  <a:lnTo>
                    <a:pt x="1846" y="487"/>
                  </a:lnTo>
                  <a:lnTo>
                    <a:pt x="1857" y="552"/>
                  </a:lnTo>
                  <a:lnTo>
                    <a:pt x="1861" y="620"/>
                  </a:lnTo>
                  <a:lnTo>
                    <a:pt x="1857" y="687"/>
                  </a:lnTo>
                  <a:lnTo>
                    <a:pt x="1846" y="752"/>
                  </a:lnTo>
                  <a:lnTo>
                    <a:pt x="1829" y="815"/>
                  </a:lnTo>
                  <a:lnTo>
                    <a:pt x="1805" y="876"/>
                  </a:lnTo>
                  <a:lnTo>
                    <a:pt x="1776" y="933"/>
                  </a:lnTo>
                  <a:lnTo>
                    <a:pt x="1741" y="986"/>
                  </a:lnTo>
                  <a:lnTo>
                    <a:pt x="1701" y="1035"/>
                  </a:lnTo>
                  <a:lnTo>
                    <a:pt x="1656" y="1080"/>
                  </a:lnTo>
                  <a:lnTo>
                    <a:pt x="1606" y="1120"/>
                  </a:lnTo>
                  <a:lnTo>
                    <a:pt x="1553" y="1155"/>
                  </a:lnTo>
                  <a:lnTo>
                    <a:pt x="1496" y="1185"/>
                  </a:lnTo>
                  <a:lnTo>
                    <a:pt x="1436" y="1208"/>
                  </a:lnTo>
                  <a:lnTo>
                    <a:pt x="1373" y="1225"/>
                  </a:lnTo>
                  <a:lnTo>
                    <a:pt x="1308" y="1236"/>
                  </a:lnTo>
                  <a:lnTo>
                    <a:pt x="1240" y="1240"/>
                  </a:lnTo>
                  <a:lnTo>
                    <a:pt x="1172" y="1236"/>
                  </a:lnTo>
                  <a:lnTo>
                    <a:pt x="1107" y="1225"/>
                  </a:lnTo>
                  <a:lnTo>
                    <a:pt x="1044" y="1208"/>
                  </a:lnTo>
                  <a:lnTo>
                    <a:pt x="984" y="1185"/>
                  </a:lnTo>
                  <a:lnTo>
                    <a:pt x="927" y="1155"/>
                  </a:lnTo>
                  <a:lnTo>
                    <a:pt x="874" y="1120"/>
                  </a:lnTo>
                  <a:lnTo>
                    <a:pt x="824" y="1080"/>
                  </a:lnTo>
                  <a:lnTo>
                    <a:pt x="779" y="1035"/>
                  </a:lnTo>
                  <a:lnTo>
                    <a:pt x="739" y="986"/>
                  </a:lnTo>
                  <a:lnTo>
                    <a:pt x="704" y="933"/>
                  </a:lnTo>
                  <a:lnTo>
                    <a:pt x="675" y="876"/>
                  </a:lnTo>
                  <a:lnTo>
                    <a:pt x="652" y="815"/>
                  </a:lnTo>
                  <a:lnTo>
                    <a:pt x="634" y="752"/>
                  </a:lnTo>
                  <a:lnTo>
                    <a:pt x="624" y="687"/>
                  </a:lnTo>
                  <a:lnTo>
                    <a:pt x="621" y="620"/>
                  </a:lnTo>
                  <a:lnTo>
                    <a:pt x="624" y="552"/>
                  </a:lnTo>
                  <a:lnTo>
                    <a:pt x="634" y="487"/>
                  </a:lnTo>
                  <a:lnTo>
                    <a:pt x="652" y="424"/>
                  </a:lnTo>
                  <a:lnTo>
                    <a:pt x="675" y="363"/>
                  </a:lnTo>
                  <a:lnTo>
                    <a:pt x="704" y="306"/>
                  </a:lnTo>
                  <a:lnTo>
                    <a:pt x="739" y="253"/>
                  </a:lnTo>
                  <a:lnTo>
                    <a:pt x="779" y="204"/>
                  </a:lnTo>
                  <a:lnTo>
                    <a:pt x="824" y="160"/>
                  </a:lnTo>
                  <a:lnTo>
                    <a:pt x="874" y="120"/>
                  </a:lnTo>
                  <a:lnTo>
                    <a:pt x="927" y="84"/>
                  </a:lnTo>
                  <a:lnTo>
                    <a:pt x="984" y="55"/>
                  </a:lnTo>
                  <a:lnTo>
                    <a:pt x="1044" y="31"/>
                  </a:lnTo>
                  <a:lnTo>
                    <a:pt x="1107" y="14"/>
                  </a:lnTo>
                  <a:lnTo>
                    <a:pt x="1172" y="3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12F23A-8AEC-F403-F2EB-1E523B37FF5A}"/>
              </a:ext>
            </a:extLst>
          </p:cNvPr>
          <p:cNvSpPr/>
          <p:nvPr/>
        </p:nvSpPr>
        <p:spPr>
          <a:xfrm>
            <a:off x="3413555" y="2210271"/>
            <a:ext cx="411458" cy="3672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ODI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81650C-3445-6E01-F397-9F63B8D4EDCF}"/>
              </a:ext>
            </a:extLst>
          </p:cNvPr>
          <p:cNvSpPr/>
          <p:nvPr/>
        </p:nvSpPr>
        <p:spPr>
          <a:xfrm>
            <a:off x="5189415" y="2205318"/>
            <a:ext cx="411458" cy="3672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ODI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EFA63A-9799-8E39-144F-B596C3E9C181}"/>
              </a:ext>
            </a:extLst>
          </p:cNvPr>
          <p:cNvSpPr/>
          <p:nvPr/>
        </p:nvSpPr>
        <p:spPr>
          <a:xfrm>
            <a:off x="6965275" y="2212321"/>
            <a:ext cx="411458" cy="3672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9284159A-F4CB-C616-8B0B-AF5673BF4B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sp>
        <p:nvSpPr>
          <p:cNvPr id="15" name="Text Placeholder 346">
            <a:extLst>
              <a:ext uri="{FF2B5EF4-FFF2-40B4-BE49-F238E27FC236}">
                <a16:creationId xmlns:a16="http://schemas.microsoft.com/office/drawing/2014/main" id="{88975096-BF22-30BF-FEC8-484BA525C1EB}"/>
              </a:ext>
            </a:extLst>
          </p:cNvPr>
          <p:cNvSpPr txBox="1">
            <a:spLocks/>
          </p:cNvSpPr>
          <p:nvPr/>
        </p:nvSpPr>
        <p:spPr>
          <a:xfrm>
            <a:off x="8323683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666666"/>
                </a:solidFill>
              </a:rPr>
              <a:t>3</a:t>
            </a:r>
          </a:p>
        </p:txBody>
      </p:sp>
      <p:sp>
        <p:nvSpPr>
          <p:cNvPr id="22" name="Text Placeholder 346">
            <a:extLst>
              <a:ext uri="{FF2B5EF4-FFF2-40B4-BE49-F238E27FC236}">
                <a16:creationId xmlns:a16="http://schemas.microsoft.com/office/drawing/2014/main" id="{D9BDFF5F-90E6-785A-D5AE-9417C3D46EAA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4" name="Text Placeholder 346">
            <a:extLst>
              <a:ext uri="{FF2B5EF4-FFF2-40B4-BE49-F238E27FC236}">
                <a16:creationId xmlns:a16="http://schemas.microsoft.com/office/drawing/2014/main" id="{DA2CA40E-F357-4C9A-4BD7-4BC541E3D071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5</a:t>
            </a:r>
          </a:p>
        </p:txBody>
      </p:sp>
      <p:sp>
        <p:nvSpPr>
          <p:cNvPr id="25" name="Text Placeholder 346">
            <a:extLst>
              <a:ext uri="{FF2B5EF4-FFF2-40B4-BE49-F238E27FC236}">
                <a16:creationId xmlns:a16="http://schemas.microsoft.com/office/drawing/2014/main" id="{A4E1A7F5-F864-05F8-9733-A3EF3D89CC10}"/>
              </a:ext>
            </a:extLst>
          </p:cNvPr>
          <p:cNvSpPr txBox="1">
            <a:spLocks/>
          </p:cNvSpPr>
          <p:nvPr/>
        </p:nvSpPr>
        <p:spPr>
          <a:xfrm>
            <a:off x="8084701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 Placeholder 346">
            <a:extLst>
              <a:ext uri="{FF2B5EF4-FFF2-40B4-BE49-F238E27FC236}">
                <a16:creationId xmlns:a16="http://schemas.microsoft.com/office/drawing/2014/main" id="{A83BAE86-A89E-4C3A-2B42-AD3FE8596A5C}"/>
              </a:ext>
            </a:extLst>
          </p:cNvPr>
          <p:cNvSpPr txBox="1">
            <a:spLocks/>
          </p:cNvSpPr>
          <p:nvPr/>
        </p:nvSpPr>
        <p:spPr>
          <a:xfrm>
            <a:off x="7845719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D828CC-F159-7967-72BC-9EF07BBBCBA5}"/>
              </a:ext>
            </a:extLst>
          </p:cNvPr>
          <p:cNvGrpSpPr/>
          <p:nvPr/>
        </p:nvGrpSpPr>
        <p:grpSpPr>
          <a:xfrm>
            <a:off x="1637695" y="2210271"/>
            <a:ext cx="438245" cy="367244"/>
            <a:chOff x="1637695" y="2210271"/>
            <a:chExt cx="438245" cy="36724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13A5D67-FA98-E824-D87E-B5264F1C4EBC}"/>
                </a:ext>
              </a:extLst>
            </p:cNvPr>
            <p:cNvSpPr/>
            <p:nvPr/>
          </p:nvSpPr>
          <p:spPr>
            <a:xfrm>
              <a:off x="1637695" y="2210271"/>
              <a:ext cx="411458" cy="36724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6ED3A1-B15C-CBDE-50E7-36858DBA8B1D}"/>
                </a:ext>
              </a:extLst>
            </p:cNvPr>
            <p:cNvSpPr txBox="1"/>
            <p:nvPr/>
          </p:nvSpPr>
          <p:spPr>
            <a:xfrm>
              <a:off x="1664751" y="2346342"/>
              <a:ext cx="411189" cy="157162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700" b="1" dirty="0">
                  <a:solidFill>
                    <a:schemeClr val="bg1"/>
                  </a:solidFill>
                </a:rPr>
                <a:t>ODI / GG</a:t>
              </a:r>
              <a:endParaRPr lang="en-GB" sz="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EFA63A-9799-8E39-144F-B596C3E9C181}"/>
              </a:ext>
            </a:extLst>
          </p:cNvPr>
          <p:cNvSpPr/>
          <p:nvPr/>
        </p:nvSpPr>
        <p:spPr>
          <a:xfrm>
            <a:off x="6965275" y="2212321"/>
            <a:ext cx="411458" cy="3672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0B1D2EE-0603-FA64-263F-391B165EDBF7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AD72E0-160E-4951-80E0-131FD5DE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67855"/>
            <a:ext cx="8280813" cy="202052"/>
          </a:xfrm>
        </p:spPr>
        <p:txBody>
          <a:bodyPr/>
          <a:lstStyle/>
          <a:p>
            <a:r>
              <a:rPr lang="en-GB" dirty="0"/>
              <a:t>ZABA Data Warehouse Model</a:t>
            </a:r>
            <a:endParaRPr lang="en-GB" sz="1400" b="0" dirty="0"/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FCA9ACEE-AE4C-9A4E-C697-A99BC4626ACC}"/>
              </a:ext>
            </a:extLst>
          </p:cNvPr>
          <p:cNvSpPr/>
          <p:nvPr/>
        </p:nvSpPr>
        <p:spPr bwMode="auto">
          <a:xfrm>
            <a:off x="3825015" y="881335"/>
            <a:ext cx="1364400" cy="3026125"/>
          </a:xfrm>
          <a:prstGeom prst="roundRect">
            <a:avLst>
              <a:gd name="adj" fmla="val 9417"/>
            </a:avLst>
          </a:prstGeom>
          <a:solidFill>
            <a:srgbClr val="FFD1D6"/>
          </a:solidFill>
          <a:ln w="15875">
            <a:solidFill>
              <a:srgbClr val="E200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Data Warehouse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F03C13C5-A95B-E7E8-A4A1-0C02651F4770}"/>
              </a:ext>
            </a:extLst>
          </p:cNvPr>
          <p:cNvSpPr/>
          <p:nvPr/>
        </p:nvSpPr>
        <p:spPr bwMode="gray">
          <a:xfrm>
            <a:off x="4004603" y="1304732"/>
            <a:ext cx="1006421" cy="1107816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666666"/>
                </a:solidFill>
              </a:rPr>
              <a:t>DW</a:t>
            </a:r>
            <a:endParaRPr lang="en-GB" sz="1000" dirty="0">
              <a:solidFill>
                <a:srgbClr val="66666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E29A70-2AA3-4D3D-E9FE-E0191413807E}"/>
              </a:ext>
            </a:extLst>
          </p:cNvPr>
          <p:cNvGrpSpPr/>
          <p:nvPr/>
        </p:nvGrpSpPr>
        <p:grpSpPr>
          <a:xfrm>
            <a:off x="275251" y="881336"/>
            <a:ext cx="1362444" cy="3026679"/>
            <a:chOff x="278550" y="901065"/>
            <a:chExt cx="1362444" cy="3026679"/>
          </a:xfrm>
        </p:grpSpPr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E4E3E23B-4C15-29A5-59F6-1DFC3F96DB1F}"/>
                </a:ext>
              </a:extLst>
            </p:cNvPr>
            <p:cNvSpPr/>
            <p:nvPr/>
          </p:nvSpPr>
          <p:spPr bwMode="auto">
            <a:xfrm>
              <a:off x="355781" y="1324947"/>
              <a:ext cx="1210597" cy="1495226"/>
            </a:xfrm>
            <a:prstGeom prst="roundRect">
              <a:avLst>
                <a:gd name="adj" fmla="val 8748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r-HR" sz="1000" b="1" noProof="1">
                  <a:solidFill>
                    <a:srgbClr val="666666"/>
                  </a:solidFill>
                  <a:latin typeface="+mj-lt"/>
                </a:rPr>
                <a:t>CORE</a:t>
              </a:r>
            </a:p>
            <a:p>
              <a:pPr algn="ctr"/>
              <a:r>
                <a:rPr lang="en-GB" sz="800" i="1" noProof="1">
                  <a:solidFill>
                    <a:srgbClr val="666666"/>
                  </a:solidFill>
                  <a:latin typeface="+mj-lt"/>
                </a:rPr>
                <a:t>Transactional databases</a:t>
              </a: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3B9F4710-2F15-6CC3-0D3B-FD2EE65E4D25}"/>
                </a:ext>
              </a:extLst>
            </p:cNvPr>
            <p:cNvSpPr/>
            <p:nvPr/>
          </p:nvSpPr>
          <p:spPr bwMode="gray">
            <a:xfrm>
              <a:off x="447289" y="1843722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29" name="Flowchart: Magnetic Disk 28">
              <a:extLst>
                <a:ext uri="{FF2B5EF4-FFF2-40B4-BE49-F238E27FC236}">
                  <a16:creationId xmlns:a16="http://schemas.microsoft.com/office/drawing/2014/main" id="{59AB6A7E-0E9F-A57A-A624-2279808D225A}"/>
                </a:ext>
              </a:extLst>
            </p:cNvPr>
            <p:cNvSpPr/>
            <p:nvPr/>
          </p:nvSpPr>
          <p:spPr bwMode="gray">
            <a:xfrm>
              <a:off x="599689" y="19950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32" name="Flowchart: Magnetic Disk 31">
              <a:extLst>
                <a:ext uri="{FF2B5EF4-FFF2-40B4-BE49-F238E27FC236}">
                  <a16:creationId xmlns:a16="http://schemas.microsoft.com/office/drawing/2014/main" id="{B0F1EA66-3D51-25D4-830F-7F29EFCA9B71}"/>
                </a:ext>
              </a:extLst>
            </p:cNvPr>
            <p:cNvSpPr/>
            <p:nvPr/>
          </p:nvSpPr>
          <p:spPr bwMode="gray">
            <a:xfrm>
              <a:off x="743946" y="21474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/>
                <a:t>DSA</a:t>
              </a:r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DD7A55B1-A083-D950-33A8-979463CDB684}"/>
                </a:ext>
              </a:extLst>
            </p:cNvPr>
            <p:cNvSpPr/>
            <p:nvPr/>
          </p:nvSpPr>
          <p:spPr bwMode="gray">
            <a:xfrm>
              <a:off x="896346" y="2299875"/>
              <a:ext cx="593313" cy="375762"/>
            </a:xfrm>
            <a:prstGeom prst="flowChartMagneticDisk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rgbClr val="666666"/>
                  </a:solidFill>
                </a:rPr>
                <a:t>70+</a:t>
              </a:r>
            </a:p>
          </p:txBody>
        </p:sp>
        <p:sp>
          <p:nvSpPr>
            <p:cNvPr id="38" name="Rounded Rectangle 21">
              <a:extLst>
                <a:ext uri="{FF2B5EF4-FFF2-40B4-BE49-F238E27FC236}">
                  <a16:creationId xmlns:a16="http://schemas.microsoft.com/office/drawing/2014/main" id="{25C96DCD-CF63-6D1D-6E8D-3AD35986D4B4}"/>
                </a:ext>
              </a:extLst>
            </p:cNvPr>
            <p:cNvSpPr/>
            <p:nvPr/>
          </p:nvSpPr>
          <p:spPr bwMode="auto">
            <a:xfrm>
              <a:off x="278550" y="901065"/>
              <a:ext cx="1362444" cy="3026679"/>
            </a:xfrm>
            <a:prstGeom prst="roundRect">
              <a:avLst>
                <a:gd name="adj" fmla="val 10713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Sources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ed Rectangle 17">
              <a:extLst>
                <a:ext uri="{FF2B5EF4-FFF2-40B4-BE49-F238E27FC236}">
                  <a16:creationId xmlns:a16="http://schemas.microsoft.com/office/drawing/2014/main" id="{7F9B721A-274C-EC76-CF9F-7A078B4CDCB8}"/>
                </a:ext>
              </a:extLst>
            </p:cNvPr>
            <p:cNvSpPr/>
            <p:nvPr/>
          </p:nvSpPr>
          <p:spPr bwMode="auto">
            <a:xfrm>
              <a:off x="355781" y="2948992"/>
              <a:ext cx="1210597" cy="8499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000" b="1" dirty="0">
                  <a:solidFill>
                    <a:srgbClr val="666666"/>
                  </a:solidFill>
                  <a:latin typeface="+mj-lt"/>
                </a:rPr>
                <a:t>External data</a:t>
              </a:r>
            </a:p>
          </p:txBody>
        </p:sp>
        <p:pic>
          <p:nvPicPr>
            <p:cNvPr id="89" name="Picture Placeholder 6">
              <a:extLst>
                <a:ext uri="{FF2B5EF4-FFF2-40B4-BE49-F238E27FC236}">
                  <a16:creationId xmlns:a16="http://schemas.microsoft.com/office/drawing/2014/main" id="{B1B0428D-8C6B-3414-180A-46367F6A3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4" y="3321631"/>
              <a:ext cx="260651" cy="26065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DAB6CA5-371E-29C8-88F2-48F3D29C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90" y="3321631"/>
              <a:ext cx="260821" cy="26082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B97A531-46F3-D043-186A-456531DD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703" y="3321632"/>
              <a:ext cx="296898" cy="296898"/>
            </a:xfrm>
            <a:prstGeom prst="rect">
              <a:avLst/>
            </a:prstGeom>
          </p:spPr>
        </p:pic>
      </p:grp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D406F3B-0E3B-E784-3819-4D7E4906D54C}"/>
              </a:ext>
            </a:extLst>
          </p:cNvPr>
          <p:cNvSpPr/>
          <p:nvPr/>
        </p:nvSpPr>
        <p:spPr bwMode="auto">
          <a:xfrm>
            <a:off x="2049153" y="881335"/>
            <a:ext cx="1364400" cy="3026127"/>
          </a:xfrm>
          <a:prstGeom prst="roundRect">
            <a:avLst>
              <a:gd name="adj" fmla="val 12156"/>
            </a:avLst>
          </a:prstGeom>
          <a:solidFill>
            <a:srgbClr val="FFD1D6"/>
          </a:solidFill>
          <a:ln w="15875">
            <a:solidFill>
              <a:srgbClr val="E200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Staging Area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E0EDA6F3-D315-5BF5-4D70-F04287385302}"/>
              </a:ext>
            </a:extLst>
          </p:cNvPr>
          <p:cNvSpPr/>
          <p:nvPr/>
        </p:nvSpPr>
        <p:spPr bwMode="gray">
          <a:xfrm>
            <a:off x="2306856" y="1894771"/>
            <a:ext cx="823279" cy="518852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rgbClr val="666666"/>
                </a:solidFill>
              </a:rPr>
              <a:t>NRT</a:t>
            </a:r>
            <a:r>
              <a:rPr lang="hr-HR" sz="700">
                <a:solidFill>
                  <a:srgbClr val="666666"/>
                </a:solidFill>
              </a:rPr>
              <a:t> </a:t>
            </a:r>
            <a:r>
              <a:rPr lang="en-GB" sz="700">
                <a:solidFill>
                  <a:srgbClr val="666666"/>
                </a:solidFill>
              </a:rPr>
              <a:t>Replication</a:t>
            </a:r>
            <a:endParaRPr lang="hr-HR" sz="700" dirty="0">
              <a:solidFill>
                <a:srgbClr val="666666"/>
              </a:solidFill>
            </a:endParaRPr>
          </a:p>
          <a:p>
            <a:pPr algn="ctr"/>
            <a:r>
              <a:rPr lang="hr-HR" sz="700" dirty="0">
                <a:solidFill>
                  <a:srgbClr val="666666"/>
                </a:solidFill>
              </a:rPr>
              <a:t>(Golden Gate)</a:t>
            </a:r>
            <a:endParaRPr lang="en-GB" sz="700" dirty="0">
              <a:solidFill>
                <a:srgbClr val="666666"/>
              </a:solidFill>
            </a:endParaRP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2CC3BE6B-D543-1AA2-35F3-F344AB3B77A0}"/>
              </a:ext>
            </a:extLst>
          </p:cNvPr>
          <p:cNvSpPr/>
          <p:nvPr/>
        </p:nvSpPr>
        <p:spPr bwMode="gray">
          <a:xfrm>
            <a:off x="2297223" y="1305807"/>
            <a:ext cx="842544" cy="522526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rgbClr val="666666"/>
                </a:solidFill>
              </a:rPr>
              <a:t>Daily</a:t>
            </a:r>
          </a:p>
          <a:p>
            <a:pPr algn="ctr"/>
            <a:r>
              <a:rPr lang="en-GB" sz="700">
                <a:solidFill>
                  <a:srgbClr val="666666"/>
                </a:solidFill>
              </a:rPr>
              <a:t>Replication</a:t>
            </a:r>
            <a:endParaRPr lang="en-GB" sz="700" dirty="0">
              <a:solidFill>
                <a:srgbClr val="666666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2CEC6A-114A-C270-A388-470D47045F79}"/>
              </a:ext>
            </a:extLst>
          </p:cNvPr>
          <p:cNvSpPr txBox="1"/>
          <p:nvPr/>
        </p:nvSpPr>
        <p:spPr>
          <a:xfrm>
            <a:off x="3236007" y="4337035"/>
            <a:ext cx="2063919" cy="7215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7" name="Freeform 44">
            <a:extLst>
              <a:ext uri="{FF2B5EF4-FFF2-40B4-BE49-F238E27FC236}">
                <a16:creationId xmlns:a16="http://schemas.microsoft.com/office/drawing/2014/main" id="{AAFA3BC3-3F18-113C-B661-CC1C8AEF1B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52151" y="4715144"/>
            <a:ext cx="280459" cy="277633"/>
          </a:xfrm>
          <a:custGeom>
            <a:avLst/>
            <a:gdLst>
              <a:gd name="T0" fmla="*/ 1208 w 3968"/>
              <a:gd name="T1" fmla="*/ 1909 h 3931"/>
              <a:gd name="T2" fmla="*/ 979 w 3968"/>
              <a:gd name="T3" fmla="*/ 2021 h 3931"/>
              <a:gd name="T4" fmla="*/ 815 w 3968"/>
              <a:gd name="T5" fmla="*/ 2201 h 3931"/>
              <a:gd name="T6" fmla="*/ 726 w 3968"/>
              <a:gd name="T7" fmla="*/ 2426 h 3931"/>
              <a:gd name="T8" fmla="*/ 722 w 3968"/>
              <a:gd name="T9" fmla="*/ 2668 h 3931"/>
              <a:gd name="T10" fmla="*/ 811 w 3968"/>
              <a:gd name="T11" fmla="*/ 2906 h 3931"/>
              <a:gd name="T12" fmla="*/ 977 w 3968"/>
              <a:gd name="T13" fmla="*/ 3089 h 3931"/>
              <a:gd name="T14" fmla="*/ 1193 w 3968"/>
              <a:gd name="T15" fmla="*/ 3196 h 3931"/>
              <a:gd name="T16" fmla="*/ 1433 w 3968"/>
              <a:gd name="T17" fmla="*/ 3222 h 3931"/>
              <a:gd name="T18" fmla="*/ 1675 w 3968"/>
              <a:gd name="T19" fmla="*/ 3156 h 3931"/>
              <a:gd name="T20" fmla="*/ 1875 w 3968"/>
              <a:gd name="T21" fmla="*/ 3006 h 3931"/>
              <a:gd name="T22" fmla="*/ 2004 w 3968"/>
              <a:gd name="T23" fmla="*/ 2801 h 3931"/>
              <a:gd name="T24" fmla="*/ 2051 w 3968"/>
              <a:gd name="T25" fmla="*/ 2565 h 3931"/>
              <a:gd name="T26" fmla="*/ 2008 w 3968"/>
              <a:gd name="T27" fmla="*/ 2321 h 3931"/>
              <a:gd name="T28" fmla="*/ 1876 w 3968"/>
              <a:gd name="T29" fmla="*/ 2106 h 3931"/>
              <a:gd name="T30" fmla="*/ 1682 w 3968"/>
              <a:gd name="T31" fmla="*/ 1959 h 3931"/>
              <a:gd name="T32" fmla="*/ 1452 w 3968"/>
              <a:gd name="T33" fmla="*/ 1890 h 3931"/>
              <a:gd name="T34" fmla="*/ 1353 w 3968"/>
              <a:gd name="T35" fmla="*/ 1453 h 3931"/>
              <a:gd name="T36" fmla="*/ 1423 w 3968"/>
              <a:gd name="T37" fmla="*/ 1457 h 3931"/>
              <a:gd name="T38" fmla="*/ 1528 w 3968"/>
              <a:gd name="T39" fmla="*/ 1464 h 3931"/>
              <a:gd name="T40" fmla="*/ 2139 w 3968"/>
              <a:gd name="T41" fmla="*/ 1759 h 3931"/>
              <a:gd name="T42" fmla="*/ 2295 w 3968"/>
              <a:gd name="T43" fmla="*/ 1944 h 3931"/>
              <a:gd name="T44" fmla="*/ 2470 w 3968"/>
              <a:gd name="T45" fmla="*/ 2651 h 3931"/>
              <a:gd name="T46" fmla="*/ 2474 w 3968"/>
              <a:gd name="T47" fmla="*/ 3434 h 3931"/>
              <a:gd name="T48" fmla="*/ 2102 w 3968"/>
              <a:gd name="T49" fmla="*/ 3378 h 3931"/>
              <a:gd name="T50" fmla="*/ 2038 w 3968"/>
              <a:gd name="T51" fmla="*/ 3424 h 3931"/>
              <a:gd name="T52" fmla="*/ 1962 w 3968"/>
              <a:gd name="T53" fmla="*/ 3474 h 3931"/>
              <a:gd name="T54" fmla="*/ 1270 w 3968"/>
              <a:gd name="T55" fmla="*/ 3634 h 3931"/>
              <a:gd name="T56" fmla="*/ 509 w 3968"/>
              <a:gd name="T57" fmla="*/ 3641 h 3931"/>
              <a:gd name="T58" fmla="*/ 481 w 3968"/>
              <a:gd name="T59" fmla="*/ 3164 h 3931"/>
              <a:gd name="T60" fmla="*/ 295 w 3968"/>
              <a:gd name="T61" fmla="*/ 2469 h 3931"/>
              <a:gd name="T62" fmla="*/ 578 w 3968"/>
              <a:gd name="T63" fmla="*/ 1806 h 3931"/>
              <a:gd name="T64" fmla="*/ 608 w 3968"/>
              <a:gd name="T65" fmla="*/ 1778 h 3931"/>
              <a:gd name="T66" fmla="*/ 674 w 3968"/>
              <a:gd name="T67" fmla="*/ 1718 h 3931"/>
              <a:gd name="T68" fmla="*/ 713 w 3968"/>
              <a:gd name="T69" fmla="*/ 1321 h 3931"/>
              <a:gd name="T70" fmla="*/ 3052 w 3968"/>
              <a:gd name="T71" fmla="*/ 439 h 3931"/>
              <a:gd name="T72" fmla="*/ 2874 w 3968"/>
              <a:gd name="T73" fmla="*/ 525 h 3931"/>
              <a:gd name="T74" fmla="*/ 2762 w 3968"/>
              <a:gd name="T75" fmla="*/ 679 h 3931"/>
              <a:gd name="T76" fmla="*/ 2733 w 3968"/>
              <a:gd name="T77" fmla="*/ 866 h 3931"/>
              <a:gd name="T78" fmla="*/ 2798 w 3968"/>
              <a:gd name="T79" fmla="*/ 1052 h 3931"/>
              <a:gd name="T80" fmla="*/ 2938 w 3968"/>
              <a:gd name="T81" fmla="*/ 1183 h 3931"/>
              <a:gd name="T82" fmla="*/ 3120 w 3968"/>
              <a:gd name="T83" fmla="*/ 1233 h 3931"/>
              <a:gd name="T84" fmla="*/ 3310 w 3968"/>
              <a:gd name="T85" fmla="*/ 1193 h 3931"/>
              <a:gd name="T86" fmla="*/ 3459 w 3968"/>
              <a:gd name="T87" fmla="*/ 1068 h 3931"/>
              <a:gd name="T88" fmla="*/ 3531 w 3968"/>
              <a:gd name="T89" fmla="*/ 893 h 3931"/>
              <a:gd name="T90" fmla="*/ 3514 w 3968"/>
              <a:gd name="T91" fmla="*/ 702 h 3931"/>
              <a:gd name="T92" fmla="*/ 3407 w 3968"/>
              <a:gd name="T93" fmla="*/ 537 h 3931"/>
              <a:gd name="T94" fmla="*/ 3242 w 3968"/>
              <a:gd name="T95" fmla="*/ 445 h 3931"/>
              <a:gd name="T96" fmla="*/ 3114 w 3968"/>
              <a:gd name="T97" fmla="*/ 170 h 3931"/>
              <a:gd name="T98" fmla="*/ 3159 w 3968"/>
              <a:gd name="T99" fmla="*/ 172 h 3931"/>
              <a:gd name="T100" fmla="*/ 3235 w 3968"/>
              <a:gd name="T101" fmla="*/ 178 h 3931"/>
              <a:gd name="T102" fmla="*/ 3623 w 3968"/>
              <a:gd name="T103" fmla="*/ 388 h 3931"/>
              <a:gd name="T104" fmla="*/ 3968 w 3968"/>
              <a:gd name="T105" fmla="*/ 727 h 3931"/>
              <a:gd name="T106" fmla="*/ 3919 w 3968"/>
              <a:gd name="T107" fmla="*/ 1127 h 3931"/>
              <a:gd name="T108" fmla="*/ 3568 w 3968"/>
              <a:gd name="T109" fmla="*/ 1325 h 3931"/>
              <a:gd name="T110" fmla="*/ 3514 w 3968"/>
              <a:gd name="T111" fmla="*/ 1364 h 3931"/>
              <a:gd name="T112" fmla="*/ 3217 w 3968"/>
              <a:gd name="T113" fmla="*/ 1657 h 3931"/>
              <a:gd name="T114" fmla="*/ 2842 w 3968"/>
              <a:gd name="T115" fmla="*/ 1612 h 3931"/>
              <a:gd name="T116" fmla="*/ 2593 w 3968"/>
              <a:gd name="T117" fmla="*/ 1196 h 3931"/>
              <a:gd name="T118" fmla="*/ 2481 w 3968"/>
              <a:gd name="T119" fmla="*/ 779 h 3931"/>
              <a:gd name="T120" fmla="*/ 2651 w 3968"/>
              <a:gd name="T121" fmla="*/ 382 h 3931"/>
              <a:gd name="T122" fmla="*/ 2678 w 3968"/>
              <a:gd name="T123" fmla="*/ 358 h 3931"/>
              <a:gd name="T124" fmla="*/ 2728 w 3968"/>
              <a:gd name="T125" fmla="*/ 313 h 3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8" h="3931">
                <a:moveTo>
                  <a:pt x="1392" y="1886"/>
                </a:moveTo>
                <a:lnTo>
                  <a:pt x="1330" y="1889"/>
                </a:lnTo>
                <a:lnTo>
                  <a:pt x="1269" y="1896"/>
                </a:lnTo>
                <a:lnTo>
                  <a:pt x="1208" y="1909"/>
                </a:lnTo>
                <a:lnTo>
                  <a:pt x="1148" y="1929"/>
                </a:lnTo>
                <a:lnTo>
                  <a:pt x="1088" y="1954"/>
                </a:lnTo>
                <a:lnTo>
                  <a:pt x="1032" y="1986"/>
                </a:lnTo>
                <a:lnTo>
                  <a:pt x="979" y="2021"/>
                </a:lnTo>
                <a:lnTo>
                  <a:pt x="931" y="2061"/>
                </a:lnTo>
                <a:lnTo>
                  <a:pt x="887" y="2104"/>
                </a:lnTo>
                <a:lnTo>
                  <a:pt x="848" y="2152"/>
                </a:lnTo>
                <a:lnTo>
                  <a:pt x="815" y="2201"/>
                </a:lnTo>
                <a:lnTo>
                  <a:pt x="784" y="2255"/>
                </a:lnTo>
                <a:lnTo>
                  <a:pt x="760" y="2309"/>
                </a:lnTo>
                <a:lnTo>
                  <a:pt x="741" y="2366"/>
                </a:lnTo>
                <a:lnTo>
                  <a:pt x="726" y="2426"/>
                </a:lnTo>
                <a:lnTo>
                  <a:pt x="716" y="2485"/>
                </a:lnTo>
                <a:lnTo>
                  <a:pt x="713" y="2546"/>
                </a:lnTo>
                <a:lnTo>
                  <a:pt x="715" y="2607"/>
                </a:lnTo>
                <a:lnTo>
                  <a:pt x="722" y="2668"/>
                </a:lnTo>
                <a:lnTo>
                  <a:pt x="736" y="2729"/>
                </a:lnTo>
                <a:lnTo>
                  <a:pt x="755" y="2789"/>
                </a:lnTo>
                <a:lnTo>
                  <a:pt x="781" y="2849"/>
                </a:lnTo>
                <a:lnTo>
                  <a:pt x="811" y="2906"/>
                </a:lnTo>
                <a:lnTo>
                  <a:pt x="847" y="2958"/>
                </a:lnTo>
                <a:lnTo>
                  <a:pt x="887" y="3006"/>
                </a:lnTo>
                <a:lnTo>
                  <a:pt x="931" y="3050"/>
                </a:lnTo>
                <a:lnTo>
                  <a:pt x="977" y="3089"/>
                </a:lnTo>
                <a:lnTo>
                  <a:pt x="1028" y="3123"/>
                </a:lnTo>
                <a:lnTo>
                  <a:pt x="1080" y="3153"/>
                </a:lnTo>
                <a:lnTo>
                  <a:pt x="1136" y="3177"/>
                </a:lnTo>
                <a:lnTo>
                  <a:pt x="1193" y="3196"/>
                </a:lnTo>
                <a:lnTo>
                  <a:pt x="1251" y="3211"/>
                </a:lnTo>
                <a:lnTo>
                  <a:pt x="1312" y="3221"/>
                </a:lnTo>
                <a:lnTo>
                  <a:pt x="1372" y="3224"/>
                </a:lnTo>
                <a:lnTo>
                  <a:pt x="1433" y="3222"/>
                </a:lnTo>
                <a:lnTo>
                  <a:pt x="1495" y="3215"/>
                </a:lnTo>
                <a:lnTo>
                  <a:pt x="1555" y="3201"/>
                </a:lnTo>
                <a:lnTo>
                  <a:pt x="1616" y="3182"/>
                </a:lnTo>
                <a:lnTo>
                  <a:pt x="1675" y="3156"/>
                </a:lnTo>
                <a:lnTo>
                  <a:pt x="1731" y="3126"/>
                </a:lnTo>
                <a:lnTo>
                  <a:pt x="1784" y="3090"/>
                </a:lnTo>
                <a:lnTo>
                  <a:pt x="1832" y="3050"/>
                </a:lnTo>
                <a:lnTo>
                  <a:pt x="1875" y="3006"/>
                </a:lnTo>
                <a:lnTo>
                  <a:pt x="1915" y="2960"/>
                </a:lnTo>
                <a:lnTo>
                  <a:pt x="1949" y="2909"/>
                </a:lnTo>
                <a:lnTo>
                  <a:pt x="1978" y="2857"/>
                </a:lnTo>
                <a:lnTo>
                  <a:pt x="2004" y="2801"/>
                </a:lnTo>
                <a:lnTo>
                  <a:pt x="2023" y="2744"/>
                </a:lnTo>
                <a:lnTo>
                  <a:pt x="2038" y="2686"/>
                </a:lnTo>
                <a:lnTo>
                  <a:pt x="2047" y="2626"/>
                </a:lnTo>
                <a:lnTo>
                  <a:pt x="2051" y="2565"/>
                </a:lnTo>
                <a:lnTo>
                  <a:pt x="2048" y="2504"/>
                </a:lnTo>
                <a:lnTo>
                  <a:pt x="2041" y="2443"/>
                </a:lnTo>
                <a:lnTo>
                  <a:pt x="2028" y="2382"/>
                </a:lnTo>
                <a:lnTo>
                  <a:pt x="2008" y="2321"/>
                </a:lnTo>
                <a:lnTo>
                  <a:pt x="1983" y="2262"/>
                </a:lnTo>
                <a:lnTo>
                  <a:pt x="1952" y="2206"/>
                </a:lnTo>
                <a:lnTo>
                  <a:pt x="1916" y="2153"/>
                </a:lnTo>
                <a:lnTo>
                  <a:pt x="1876" y="2106"/>
                </a:lnTo>
                <a:lnTo>
                  <a:pt x="1833" y="2062"/>
                </a:lnTo>
                <a:lnTo>
                  <a:pt x="1785" y="2022"/>
                </a:lnTo>
                <a:lnTo>
                  <a:pt x="1736" y="1988"/>
                </a:lnTo>
                <a:lnTo>
                  <a:pt x="1682" y="1959"/>
                </a:lnTo>
                <a:lnTo>
                  <a:pt x="1628" y="1933"/>
                </a:lnTo>
                <a:lnTo>
                  <a:pt x="1571" y="1914"/>
                </a:lnTo>
                <a:lnTo>
                  <a:pt x="1512" y="1899"/>
                </a:lnTo>
                <a:lnTo>
                  <a:pt x="1452" y="1890"/>
                </a:lnTo>
                <a:lnTo>
                  <a:pt x="1392" y="1886"/>
                </a:lnTo>
                <a:close/>
                <a:moveTo>
                  <a:pt x="1127" y="1170"/>
                </a:moveTo>
                <a:lnTo>
                  <a:pt x="1349" y="1453"/>
                </a:lnTo>
                <a:lnTo>
                  <a:pt x="1353" y="1453"/>
                </a:lnTo>
                <a:lnTo>
                  <a:pt x="1362" y="1455"/>
                </a:lnTo>
                <a:lnTo>
                  <a:pt x="1379" y="1455"/>
                </a:lnTo>
                <a:lnTo>
                  <a:pt x="1400" y="1456"/>
                </a:lnTo>
                <a:lnTo>
                  <a:pt x="1423" y="1457"/>
                </a:lnTo>
                <a:lnTo>
                  <a:pt x="1450" y="1458"/>
                </a:lnTo>
                <a:lnTo>
                  <a:pt x="1476" y="1459"/>
                </a:lnTo>
                <a:lnTo>
                  <a:pt x="1503" y="1462"/>
                </a:lnTo>
                <a:lnTo>
                  <a:pt x="1528" y="1464"/>
                </a:lnTo>
                <a:lnTo>
                  <a:pt x="1550" y="1468"/>
                </a:lnTo>
                <a:lnTo>
                  <a:pt x="1783" y="1218"/>
                </a:lnTo>
                <a:lnTo>
                  <a:pt x="2183" y="1405"/>
                </a:lnTo>
                <a:lnTo>
                  <a:pt x="2139" y="1759"/>
                </a:lnTo>
                <a:lnTo>
                  <a:pt x="2182" y="1803"/>
                </a:lnTo>
                <a:lnTo>
                  <a:pt x="2222" y="1847"/>
                </a:lnTo>
                <a:lnTo>
                  <a:pt x="2259" y="1895"/>
                </a:lnTo>
                <a:lnTo>
                  <a:pt x="2295" y="1944"/>
                </a:lnTo>
                <a:lnTo>
                  <a:pt x="2650" y="1956"/>
                </a:lnTo>
                <a:lnTo>
                  <a:pt x="2771" y="2381"/>
                </a:lnTo>
                <a:lnTo>
                  <a:pt x="2475" y="2581"/>
                </a:lnTo>
                <a:lnTo>
                  <a:pt x="2470" y="2651"/>
                </a:lnTo>
                <a:lnTo>
                  <a:pt x="2462" y="2721"/>
                </a:lnTo>
                <a:lnTo>
                  <a:pt x="2448" y="2792"/>
                </a:lnTo>
                <a:lnTo>
                  <a:pt x="2688" y="3049"/>
                </a:lnTo>
                <a:lnTo>
                  <a:pt x="2474" y="3434"/>
                </a:lnTo>
                <a:lnTo>
                  <a:pt x="2121" y="3365"/>
                </a:lnTo>
                <a:lnTo>
                  <a:pt x="2119" y="3366"/>
                </a:lnTo>
                <a:lnTo>
                  <a:pt x="2112" y="3371"/>
                </a:lnTo>
                <a:lnTo>
                  <a:pt x="2102" y="3378"/>
                </a:lnTo>
                <a:lnTo>
                  <a:pt x="2088" y="3388"/>
                </a:lnTo>
                <a:lnTo>
                  <a:pt x="2074" y="3399"/>
                </a:lnTo>
                <a:lnTo>
                  <a:pt x="2056" y="3411"/>
                </a:lnTo>
                <a:lnTo>
                  <a:pt x="2038" y="3424"/>
                </a:lnTo>
                <a:lnTo>
                  <a:pt x="2018" y="3438"/>
                </a:lnTo>
                <a:lnTo>
                  <a:pt x="1999" y="3451"/>
                </a:lnTo>
                <a:lnTo>
                  <a:pt x="1981" y="3463"/>
                </a:lnTo>
                <a:lnTo>
                  <a:pt x="1962" y="3474"/>
                </a:lnTo>
                <a:lnTo>
                  <a:pt x="1945" y="3816"/>
                </a:lnTo>
                <a:lnTo>
                  <a:pt x="1519" y="3931"/>
                </a:lnTo>
                <a:lnTo>
                  <a:pt x="1330" y="3639"/>
                </a:lnTo>
                <a:lnTo>
                  <a:pt x="1270" y="3634"/>
                </a:lnTo>
                <a:lnTo>
                  <a:pt x="1212" y="3626"/>
                </a:lnTo>
                <a:lnTo>
                  <a:pt x="1154" y="3613"/>
                </a:lnTo>
                <a:lnTo>
                  <a:pt x="895" y="3856"/>
                </a:lnTo>
                <a:lnTo>
                  <a:pt x="509" y="3641"/>
                </a:lnTo>
                <a:lnTo>
                  <a:pt x="587" y="3293"/>
                </a:lnTo>
                <a:lnTo>
                  <a:pt x="549" y="3252"/>
                </a:lnTo>
                <a:lnTo>
                  <a:pt x="514" y="3209"/>
                </a:lnTo>
                <a:lnTo>
                  <a:pt x="481" y="3164"/>
                </a:lnTo>
                <a:lnTo>
                  <a:pt x="128" y="3158"/>
                </a:lnTo>
                <a:lnTo>
                  <a:pt x="0" y="2736"/>
                </a:lnTo>
                <a:lnTo>
                  <a:pt x="291" y="2532"/>
                </a:lnTo>
                <a:lnTo>
                  <a:pt x="295" y="2469"/>
                </a:lnTo>
                <a:lnTo>
                  <a:pt x="302" y="2406"/>
                </a:lnTo>
                <a:lnTo>
                  <a:pt x="40" y="2172"/>
                </a:lnTo>
                <a:lnTo>
                  <a:pt x="219" y="1769"/>
                </a:lnTo>
                <a:lnTo>
                  <a:pt x="578" y="1806"/>
                </a:lnTo>
                <a:lnTo>
                  <a:pt x="579" y="1805"/>
                </a:lnTo>
                <a:lnTo>
                  <a:pt x="585" y="1799"/>
                </a:lnTo>
                <a:lnTo>
                  <a:pt x="595" y="1789"/>
                </a:lnTo>
                <a:lnTo>
                  <a:pt x="608" y="1778"/>
                </a:lnTo>
                <a:lnTo>
                  <a:pt x="623" y="1764"/>
                </a:lnTo>
                <a:lnTo>
                  <a:pt x="639" y="1749"/>
                </a:lnTo>
                <a:lnTo>
                  <a:pt x="657" y="1733"/>
                </a:lnTo>
                <a:lnTo>
                  <a:pt x="674" y="1718"/>
                </a:lnTo>
                <a:lnTo>
                  <a:pt x="692" y="1702"/>
                </a:lnTo>
                <a:lnTo>
                  <a:pt x="709" y="1687"/>
                </a:lnTo>
                <a:lnTo>
                  <a:pt x="725" y="1675"/>
                </a:lnTo>
                <a:lnTo>
                  <a:pt x="713" y="1321"/>
                </a:lnTo>
                <a:lnTo>
                  <a:pt x="1127" y="1170"/>
                </a:lnTo>
                <a:close/>
                <a:moveTo>
                  <a:pt x="3148" y="430"/>
                </a:moveTo>
                <a:lnTo>
                  <a:pt x="3101" y="432"/>
                </a:lnTo>
                <a:lnTo>
                  <a:pt x="3052" y="439"/>
                </a:lnTo>
                <a:lnTo>
                  <a:pt x="3005" y="451"/>
                </a:lnTo>
                <a:lnTo>
                  <a:pt x="2958" y="470"/>
                </a:lnTo>
                <a:lnTo>
                  <a:pt x="2914" y="496"/>
                </a:lnTo>
                <a:lnTo>
                  <a:pt x="2874" y="525"/>
                </a:lnTo>
                <a:lnTo>
                  <a:pt x="2839" y="559"/>
                </a:lnTo>
                <a:lnTo>
                  <a:pt x="2808" y="596"/>
                </a:lnTo>
                <a:lnTo>
                  <a:pt x="2783" y="636"/>
                </a:lnTo>
                <a:lnTo>
                  <a:pt x="2762" y="679"/>
                </a:lnTo>
                <a:lnTo>
                  <a:pt x="2747" y="724"/>
                </a:lnTo>
                <a:lnTo>
                  <a:pt x="2737" y="770"/>
                </a:lnTo>
                <a:lnTo>
                  <a:pt x="2732" y="817"/>
                </a:lnTo>
                <a:lnTo>
                  <a:pt x="2733" y="866"/>
                </a:lnTo>
                <a:lnTo>
                  <a:pt x="2741" y="914"/>
                </a:lnTo>
                <a:lnTo>
                  <a:pt x="2754" y="961"/>
                </a:lnTo>
                <a:lnTo>
                  <a:pt x="2773" y="1007"/>
                </a:lnTo>
                <a:lnTo>
                  <a:pt x="2798" y="1052"/>
                </a:lnTo>
                <a:lnTo>
                  <a:pt x="2828" y="1091"/>
                </a:lnTo>
                <a:lnTo>
                  <a:pt x="2861" y="1126"/>
                </a:lnTo>
                <a:lnTo>
                  <a:pt x="2898" y="1156"/>
                </a:lnTo>
                <a:lnTo>
                  <a:pt x="2938" y="1183"/>
                </a:lnTo>
                <a:lnTo>
                  <a:pt x="2981" y="1204"/>
                </a:lnTo>
                <a:lnTo>
                  <a:pt x="3025" y="1218"/>
                </a:lnTo>
                <a:lnTo>
                  <a:pt x="3073" y="1229"/>
                </a:lnTo>
                <a:lnTo>
                  <a:pt x="3120" y="1233"/>
                </a:lnTo>
                <a:lnTo>
                  <a:pt x="3167" y="1232"/>
                </a:lnTo>
                <a:lnTo>
                  <a:pt x="3216" y="1226"/>
                </a:lnTo>
                <a:lnTo>
                  <a:pt x="3263" y="1212"/>
                </a:lnTo>
                <a:lnTo>
                  <a:pt x="3310" y="1193"/>
                </a:lnTo>
                <a:lnTo>
                  <a:pt x="3354" y="1167"/>
                </a:lnTo>
                <a:lnTo>
                  <a:pt x="3394" y="1138"/>
                </a:lnTo>
                <a:lnTo>
                  <a:pt x="3429" y="1104"/>
                </a:lnTo>
                <a:lnTo>
                  <a:pt x="3459" y="1068"/>
                </a:lnTo>
                <a:lnTo>
                  <a:pt x="3485" y="1028"/>
                </a:lnTo>
                <a:lnTo>
                  <a:pt x="3505" y="984"/>
                </a:lnTo>
                <a:lnTo>
                  <a:pt x="3521" y="939"/>
                </a:lnTo>
                <a:lnTo>
                  <a:pt x="3531" y="893"/>
                </a:lnTo>
                <a:lnTo>
                  <a:pt x="3536" y="846"/>
                </a:lnTo>
                <a:lnTo>
                  <a:pt x="3535" y="798"/>
                </a:lnTo>
                <a:lnTo>
                  <a:pt x="3527" y="750"/>
                </a:lnTo>
                <a:lnTo>
                  <a:pt x="3514" y="702"/>
                </a:lnTo>
                <a:lnTo>
                  <a:pt x="3495" y="656"/>
                </a:lnTo>
                <a:lnTo>
                  <a:pt x="3470" y="612"/>
                </a:lnTo>
                <a:lnTo>
                  <a:pt x="3441" y="572"/>
                </a:lnTo>
                <a:lnTo>
                  <a:pt x="3407" y="537"/>
                </a:lnTo>
                <a:lnTo>
                  <a:pt x="3370" y="507"/>
                </a:lnTo>
                <a:lnTo>
                  <a:pt x="3330" y="481"/>
                </a:lnTo>
                <a:lnTo>
                  <a:pt x="3287" y="461"/>
                </a:lnTo>
                <a:lnTo>
                  <a:pt x="3242" y="445"/>
                </a:lnTo>
                <a:lnTo>
                  <a:pt x="3195" y="435"/>
                </a:lnTo>
                <a:lnTo>
                  <a:pt x="3148" y="430"/>
                </a:lnTo>
                <a:close/>
                <a:moveTo>
                  <a:pt x="2981" y="0"/>
                </a:moveTo>
                <a:lnTo>
                  <a:pt x="3114" y="170"/>
                </a:lnTo>
                <a:lnTo>
                  <a:pt x="3118" y="170"/>
                </a:lnTo>
                <a:lnTo>
                  <a:pt x="3127" y="171"/>
                </a:lnTo>
                <a:lnTo>
                  <a:pt x="3142" y="171"/>
                </a:lnTo>
                <a:lnTo>
                  <a:pt x="3159" y="172"/>
                </a:lnTo>
                <a:lnTo>
                  <a:pt x="3178" y="173"/>
                </a:lnTo>
                <a:lnTo>
                  <a:pt x="3199" y="175"/>
                </a:lnTo>
                <a:lnTo>
                  <a:pt x="3218" y="176"/>
                </a:lnTo>
                <a:lnTo>
                  <a:pt x="3235" y="178"/>
                </a:lnTo>
                <a:lnTo>
                  <a:pt x="3375" y="28"/>
                </a:lnTo>
                <a:lnTo>
                  <a:pt x="3616" y="141"/>
                </a:lnTo>
                <a:lnTo>
                  <a:pt x="3589" y="354"/>
                </a:lnTo>
                <a:lnTo>
                  <a:pt x="3623" y="388"/>
                </a:lnTo>
                <a:lnTo>
                  <a:pt x="3653" y="426"/>
                </a:lnTo>
                <a:lnTo>
                  <a:pt x="3682" y="464"/>
                </a:lnTo>
                <a:lnTo>
                  <a:pt x="3896" y="473"/>
                </a:lnTo>
                <a:lnTo>
                  <a:pt x="3968" y="727"/>
                </a:lnTo>
                <a:lnTo>
                  <a:pt x="3790" y="847"/>
                </a:lnTo>
                <a:lnTo>
                  <a:pt x="3785" y="910"/>
                </a:lnTo>
                <a:lnTo>
                  <a:pt x="3775" y="973"/>
                </a:lnTo>
                <a:lnTo>
                  <a:pt x="3919" y="1127"/>
                </a:lnTo>
                <a:lnTo>
                  <a:pt x="3790" y="1359"/>
                </a:lnTo>
                <a:lnTo>
                  <a:pt x="3578" y="1318"/>
                </a:lnTo>
                <a:lnTo>
                  <a:pt x="3576" y="1320"/>
                </a:lnTo>
                <a:lnTo>
                  <a:pt x="3568" y="1325"/>
                </a:lnTo>
                <a:lnTo>
                  <a:pt x="3558" y="1332"/>
                </a:lnTo>
                <a:lnTo>
                  <a:pt x="3544" y="1342"/>
                </a:lnTo>
                <a:lnTo>
                  <a:pt x="3530" y="1353"/>
                </a:lnTo>
                <a:lnTo>
                  <a:pt x="3514" y="1364"/>
                </a:lnTo>
                <a:lnTo>
                  <a:pt x="3498" y="1373"/>
                </a:lnTo>
                <a:lnTo>
                  <a:pt x="3482" y="1383"/>
                </a:lnTo>
                <a:lnTo>
                  <a:pt x="3473" y="1589"/>
                </a:lnTo>
                <a:lnTo>
                  <a:pt x="3217" y="1657"/>
                </a:lnTo>
                <a:lnTo>
                  <a:pt x="3103" y="1483"/>
                </a:lnTo>
                <a:lnTo>
                  <a:pt x="3050" y="1478"/>
                </a:lnTo>
                <a:lnTo>
                  <a:pt x="2998" y="1468"/>
                </a:lnTo>
                <a:lnTo>
                  <a:pt x="2842" y="1612"/>
                </a:lnTo>
                <a:lnTo>
                  <a:pt x="2610" y="1484"/>
                </a:lnTo>
                <a:lnTo>
                  <a:pt x="2657" y="1275"/>
                </a:lnTo>
                <a:lnTo>
                  <a:pt x="2623" y="1238"/>
                </a:lnTo>
                <a:lnTo>
                  <a:pt x="2593" y="1196"/>
                </a:lnTo>
                <a:lnTo>
                  <a:pt x="2382" y="1194"/>
                </a:lnTo>
                <a:lnTo>
                  <a:pt x="2304" y="941"/>
                </a:lnTo>
                <a:lnTo>
                  <a:pt x="2479" y="818"/>
                </a:lnTo>
                <a:lnTo>
                  <a:pt x="2481" y="779"/>
                </a:lnTo>
                <a:lnTo>
                  <a:pt x="2485" y="742"/>
                </a:lnTo>
                <a:lnTo>
                  <a:pt x="2328" y="601"/>
                </a:lnTo>
                <a:lnTo>
                  <a:pt x="2436" y="359"/>
                </a:lnTo>
                <a:lnTo>
                  <a:pt x="2651" y="382"/>
                </a:lnTo>
                <a:lnTo>
                  <a:pt x="2653" y="381"/>
                </a:lnTo>
                <a:lnTo>
                  <a:pt x="2658" y="375"/>
                </a:lnTo>
                <a:lnTo>
                  <a:pt x="2667" y="367"/>
                </a:lnTo>
                <a:lnTo>
                  <a:pt x="2678" y="358"/>
                </a:lnTo>
                <a:lnTo>
                  <a:pt x="2690" y="347"/>
                </a:lnTo>
                <a:lnTo>
                  <a:pt x="2702" y="335"/>
                </a:lnTo>
                <a:lnTo>
                  <a:pt x="2715" y="324"/>
                </a:lnTo>
                <a:lnTo>
                  <a:pt x="2728" y="313"/>
                </a:lnTo>
                <a:lnTo>
                  <a:pt x="2739" y="303"/>
                </a:lnTo>
                <a:lnTo>
                  <a:pt x="2732" y="91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0C77A3E9-9264-C2F7-CCA1-0FA74A3F8908}"/>
              </a:ext>
            </a:extLst>
          </p:cNvPr>
          <p:cNvSpPr/>
          <p:nvPr/>
        </p:nvSpPr>
        <p:spPr bwMode="auto">
          <a:xfrm>
            <a:off x="5600875" y="881335"/>
            <a:ext cx="1364400" cy="3026119"/>
          </a:xfrm>
          <a:prstGeom prst="roundRect">
            <a:avLst>
              <a:gd name="adj" fmla="val 9552"/>
            </a:avLst>
          </a:prstGeom>
          <a:solidFill>
            <a:srgbClr val="FFD1D6"/>
          </a:solidFill>
          <a:ln w="15875">
            <a:solidFill>
              <a:srgbClr val="E200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Data Marts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FEA99A35-1932-0253-9386-BEF920069FED}"/>
              </a:ext>
            </a:extLst>
          </p:cNvPr>
          <p:cNvSpPr/>
          <p:nvPr/>
        </p:nvSpPr>
        <p:spPr bwMode="gray">
          <a:xfrm>
            <a:off x="5785425" y="2045304"/>
            <a:ext cx="463549" cy="265614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000" dirty="0">
                <a:solidFill>
                  <a:srgbClr val="666666"/>
                </a:solidFill>
              </a:rPr>
              <a:t>IDP</a:t>
            </a:r>
            <a:endParaRPr lang="en-GB" sz="1000" dirty="0">
              <a:solidFill>
                <a:srgbClr val="666666"/>
              </a:solidFill>
            </a:endParaRPr>
          </a:p>
        </p:txBody>
      </p:sp>
      <p:sp>
        <p:nvSpPr>
          <p:cNvPr id="58" name="Flowchart: Magnetic Disk 57">
            <a:extLst>
              <a:ext uri="{FF2B5EF4-FFF2-40B4-BE49-F238E27FC236}">
                <a16:creationId xmlns:a16="http://schemas.microsoft.com/office/drawing/2014/main" id="{1065F7DA-3EA5-EA13-D139-BB1EC8090F33}"/>
              </a:ext>
            </a:extLst>
          </p:cNvPr>
          <p:cNvSpPr/>
          <p:nvPr/>
        </p:nvSpPr>
        <p:spPr bwMode="gray">
          <a:xfrm>
            <a:off x="5778640" y="1304732"/>
            <a:ext cx="463549" cy="265614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666666"/>
                </a:solidFill>
              </a:rPr>
              <a:t>CRM</a:t>
            </a:r>
          </a:p>
        </p:txBody>
      </p:sp>
      <p:sp>
        <p:nvSpPr>
          <p:cNvPr id="59" name="Flowchart: Magnetic Disk 58">
            <a:extLst>
              <a:ext uri="{FF2B5EF4-FFF2-40B4-BE49-F238E27FC236}">
                <a16:creationId xmlns:a16="http://schemas.microsoft.com/office/drawing/2014/main" id="{2AC7D142-C8BC-D1A6-F847-AC70481E41D4}"/>
              </a:ext>
            </a:extLst>
          </p:cNvPr>
          <p:cNvSpPr/>
          <p:nvPr/>
        </p:nvSpPr>
        <p:spPr bwMode="gray">
          <a:xfrm>
            <a:off x="5778640" y="1674888"/>
            <a:ext cx="463549" cy="265614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666666"/>
                </a:solidFill>
              </a:rPr>
              <a:t>CR</a:t>
            </a:r>
            <a:r>
              <a:rPr lang="hr-HR" sz="1000" dirty="0">
                <a:solidFill>
                  <a:srgbClr val="666666"/>
                </a:solidFill>
              </a:rPr>
              <a:t>DA</a:t>
            </a:r>
            <a:endParaRPr lang="en-GB" sz="1000" dirty="0">
              <a:solidFill>
                <a:srgbClr val="666666"/>
              </a:solidFill>
            </a:endParaRPr>
          </a:p>
        </p:txBody>
      </p:sp>
      <p:sp>
        <p:nvSpPr>
          <p:cNvPr id="102" name="Flowchart: Magnetic Disk 101">
            <a:extLst>
              <a:ext uri="{FF2B5EF4-FFF2-40B4-BE49-F238E27FC236}">
                <a16:creationId xmlns:a16="http://schemas.microsoft.com/office/drawing/2014/main" id="{30E9C9A4-2809-FD83-0CCA-549FDB705D17}"/>
              </a:ext>
            </a:extLst>
          </p:cNvPr>
          <p:cNvSpPr/>
          <p:nvPr/>
        </p:nvSpPr>
        <p:spPr bwMode="gray">
          <a:xfrm>
            <a:off x="6362311" y="1304732"/>
            <a:ext cx="463549" cy="265614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000" dirty="0">
                <a:solidFill>
                  <a:srgbClr val="666666"/>
                </a:solidFill>
              </a:rPr>
              <a:t>AFC</a:t>
            </a:r>
            <a:endParaRPr lang="en-GB" sz="1000" dirty="0">
              <a:solidFill>
                <a:srgbClr val="666666"/>
              </a:solidFill>
            </a:endParaRPr>
          </a:p>
        </p:txBody>
      </p:sp>
      <p:sp>
        <p:nvSpPr>
          <p:cNvPr id="103" name="Flowchart: Magnetic Disk 102">
            <a:extLst>
              <a:ext uri="{FF2B5EF4-FFF2-40B4-BE49-F238E27FC236}">
                <a16:creationId xmlns:a16="http://schemas.microsoft.com/office/drawing/2014/main" id="{A5060278-D525-56A2-BF4E-1A0AB4A67B1D}"/>
              </a:ext>
            </a:extLst>
          </p:cNvPr>
          <p:cNvSpPr/>
          <p:nvPr/>
        </p:nvSpPr>
        <p:spPr bwMode="gray">
          <a:xfrm>
            <a:off x="6362311" y="1674888"/>
            <a:ext cx="463549" cy="265614"/>
          </a:xfrm>
          <a:prstGeom prst="flowChartMagneticDisk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000" dirty="0">
                <a:solidFill>
                  <a:srgbClr val="666666"/>
                </a:solidFill>
              </a:rPr>
              <a:t>CNB</a:t>
            </a:r>
            <a:endParaRPr lang="en-GB" sz="1000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1A4A-33C0-6243-0583-436A93E33DFE}"/>
              </a:ext>
            </a:extLst>
          </p:cNvPr>
          <p:cNvSpPr txBox="1"/>
          <p:nvPr/>
        </p:nvSpPr>
        <p:spPr>
          <a:xfrm>
            <a:off x="6362311" y="2149537"/>
            <a:ext cx="463549" cy="1613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r-HR" sz="1400" dirty="0">
                <a:solidFill>
                  <a:schemeClr val="tx1"/>
                </a:solidFill>
              </a:rPr>
              <a:t>…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FEEFAC-A759-1628-AAB9-9DC9B386A48E}"/>
              </a:ext>
            </a:extLst>
          </p:cNvPr>
          <p:cNvGrpSpPr/>
          <p:nvPr/>
        </p:nvGrpSpPr>
        <p:grpSpPr>
          <a:xfrm>
            <a:off x="7376733" y="899490"/>
            <a:ext cx="1364400" cy="3026116"/>
            <a:chOff x="7376733" y="899490"/>
            <a:chExt cx="1364400" cy="3026116"/>
          </a:xfrm>
        </p:grpSpPr>
        <p:sp>
          <p:nvSpPr>
            <p:cNvPr id="9" name="Rounded Rectangle 295">
              <a:extLst>
                <a:ext uri="{FF2B5EF4-FFF2-40B4-BE49-F238E27FC236}">
                  <a16:creationId xmlns:a16="http://schemas.microsoft.com/office/drawing/2014/main" id="{451EA126-D66E-5FE8-8378-4F14C5E6678C}"/>
                </a:ext>
              </a:extLst>
            </p:cNvPr>
            <p:cNvSpPr/>
            <p:nvPr/>
          </p:nvSpPr>
          <p:spPr bwMode="auto">
            <a:xfrm>
              <a:off x="7499286" y="2297108"/>
              <a:ext cx="1119293" cy="1483766"/>
            </a:xfrm>
            <a:prstGeom prst="roundRect">
              <a:avLst>
                <a:gd name="adj" fmla="val 6297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CNB / ECB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FINA / HANFA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hr-HR" sz="900" dirty="0">
                  <a:solidFill>
                    <a:srgbClr val="666666"/>
                  </a:solidFill>
                  <a:latin typeface="+mj-lt"/>
                </a:rPr>
                <a:t>GROUP</a:t>
              </a:r>
              <a:endParaRPr lang="en-GB" sz="900" dirty="0">
                <a:solidFill>
                  <a:srgbClr val="666666"/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noProof="1">
                  <a:solidFill>
                    <a:srgbClr val="666666"/>
                  </a:solidFill>
                  <a:latin typeface="+mj-lt"/>
                </a:rPr>
                <a:t>Front-End apps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900" dirty="0">
                  <a:solidFill>
                    <a:srgbClr val="666666"/>
                  </a:solidFill>
                  <a:latin typeface="+mj-lt"/>
                </a:rPr>
                <a:t>Internal users</a:t>
              </a:r>
              <a:endParaRPr lang="hr-HR" sz="900" dirty="0">
                <a:solidFill>
                  <a:srgbClr val="00AFD0"/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hr-HR" sz="900" dirty="0">
                  <a:solidFill>
                    <a:srgbClr val="666666"/>
                  </a:solidFill>
                  <a:latin typeface="+mj-lt"/>
                </a:rPr>
                <a:t>…</a:t>
              </a:r>
            </a:p>
          </p:txBody>
        </p:sp>
        <p:sp>
          <p:nvSpPr>
            <p:cNvPr id="40" name="Rounded Rectangle 21">
              <a:extLst>
                <a:ext uri="{FF2B5EF4-FFF2-40B4-BE49-F238E27FC236}">
                  <a16:creationId xmlns:a16="http://schemas.microsoft.com/office/drawing/2014/main" id="{43D72E51-53CF-3904-8427-FF33923D0266}"/>
                </a:ext>
              </a:extLst>
            </p:cNvPr>
            <p:cNvSpPr/>
            <p:nvPr/>
          </p:nvSpPr>
          <p:spPr bwMode="auto">
            <a:xfrm>
              <a:off x="7376733" y="899490"/>
              <a:ext cx="1364400" cy="3026116"/>
            </a:xfrm>
            <a:prstGeom prst="roundRect">
              <a:avLst>
                <a:gd name="adj" fmla="val 10586"/>
              </a:avLst>
            </a:prstGeom>
            <a:noFill/>
            <a:ln w="158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Data Consumers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D68CAF6-3757-9B84-B455-F7256935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119" y="1375635"/>
              <a:ext cx="356887" cy="401313"/>
            </a:xfrm>
            <a:prstGeom prst="rect">
              <a:avLst/>
            </a:prstGeom>
          </p:spPr>
        </p:pic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198C541A-9768-EE77-3C29-CB0F81424B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56026" y="1447417"/>
              <a:ext cx="276787" cy="276787"/>
            </a:xfrm>
            <a:custGeom>
              <a:avLst/>
              <a:gdLst>
                <a:gd name="T0" fmla="*/ 3326 w 3968"/>
                <a:gd name="T1" fmla="*/ 1503 h 3968"/>
                <a:gd name="T2" fmla="*/ 3596 w 3968"/>
                <a:gd name="T3" fmla="*/ 1608 h 3968"/>
                <a:gd name="T4" fmla="*/ 3807 w 3968"/>
                <a:gd name="T5" fmla="*/ 1801 h 3968"/>
                <a:gd name="T6" fmla="*/ 3937 w 3968"/>
                <a:gd name="T7" fmla="*/ 2059 h 3968"/>
                <a:gd name="T8" fmla="*/ 3968 w 3968"/>
                <a:gd name="T9" fmla="*/ 3472 h 3968"/>
                <a:gd name="T10" fmla="*/ 2555 w 3968"/>
                <a:gd name="T11" fmla="*/ 3441 h 3968"/>
                <a:gd name="T12" fmla="*/ 2298 w 3968"/>
                <a:gd name="T13" fmla="*/ 3310 h 3968"/>
                <a:gd name="T14" fmla="*/ 2105 w 3968"/>
                <a:gd name="T15" fmla="*/ 3099 h 3968"/>
                <a:gd name="T16" fmla="*/ 1999 w 3968"/>
                <a:gd name="T17" fmla="*/ 2829 h 3968"/>
                <a:gd name="T18" fmla="*/ 993 w 3968"/>
                <a:gd name="T19" fmla="*/ 1488 h 3968"/>
                <a:gd name="T20" fmla="*/ 1748 w 3968"/>
                <a:gd name="T21" fmla="*/ 2837 h 3968"/>
                <a:gd name="T22" fmla="*/ 1842 w 3968"/>
                <a:gd name="T23" fmla="*/ 3135 h 3968"/>
                <a:gd name="T24" fmla="*/ 2019 w 3968"/>
                <a:gd name="T25" fmla="*/ 3391 h 3968"/>
                <a:gd name="T26" fmla="*/ 2268 w 3968"/>
                <a:gd name="T27" fmla="*/ 3586 h 3968"/>
                <a:gd name="T28" fmla="*/ 2034 w 3968"/>
                <a:gd name="T29" fmla="*/ 3803 h 3968"/>
                <a:gd name="T30" fmla="*/ 1738 w 3968"/>
                <a:gd name="T31" fmla="*/ 3935 h 3968"/>
                <a:gd name="T32" fmla="*/ 0 w 3968"/>
                <a:gd name="T33" fmla="*/ 3968 h 3968"/>
                <a:gd name="T34" fmla="*/ 32 w 3968"/>
                <a:gd name="T35" fmla="*/ 2230 h 3968"/>
                <a:gd name="T36" fmla="*/ 164 w 3968"/>
                <a:gd name="T37" fmla="*/ 1934 h 3968"/>
                <a:gd name="T38" fmla="*/ 381 w 3968"/>
                <a:gd name="T39" fmla="*/ 1699 h 3968"/>
                <a:gd name="T40" fmla="*/ 663 w 3968"/>
                <a:gd name="T41" fmla="*/ 1544 h 3968"/>
                <a:gd name="T42" fmla="*/ 993 w 3968"/>
                <a:gd name="T43" fmla="*/ 1488 h 3968"/>
                <a:gd name="T44" fmla="*/ 3144 w 3968"/>
                <a:gd name="T45" fmla="*/ 276 h 3968"/>
                <a:gd name="T46" fmla="*/ 3327 w 3968"/>
                <a:gd name="T47" fmla="*/ 392 h 3968"/>
                <a:gd name="T48" fmla="*/ 3444 w 3968"/>
                <a:gd name="T49" fmla="*/ 576 h 3968"/>
                <a:gd name="T50" fmla="*/ 3469 w 3968"/>
                <a:gd name="T51" fmla="*/ 802 h 3968"/>
                <a:gd name="T52" fmla="*/ 3395 w 3968"/>
                <a:gd name="T53" fmla="*/ 1009 h 3968"/>
                <a:gd name="T54" fmla="*/ 3242 w 3968"/>
                <a:gd name="T55" fmla="*/ 1162 h 3968"/>
                <a:gd name="T56" fmla="*/ 3034 w 3968"/>
                <a:gd name="T57" fmla="*/ 1236 h 3968"/>
                <a:gd name="T58" fmla="*/ 2808 w 3968"/>
                <a:gd name="T59" fmla="*/ 1210 h 3968"/>
                <a:gd name="T60" fmla="*/ 2625 w 3968"/>
                <a:gd name="T61" fmla="*/ 1094 h 3968"/>
                <a:gd name="T62" fmla="*/ 2509 w 3968"/>
                <a:gd name="T63" fmla="*/ 911 h 3968"/>
                <a:gd name="T64" fmla="*/ 2484 w 3968"/>
                <a:gd name="T65" fmla="*/ 686 h 3968"/>
                <a:gd name="T66" fmla="*/ 2558 w 3968"/>
                <a:gd name="T67" fmla="*/ 477 h 3968"/>
                <a:gd name="T68" fmla="*/ 2710 w 3968"/>
                <a:gd name="T69" fmla="*/ 324 h 3968"/>
                <a:gd name="T70" fmla="*/ 2919 w 3968"/>
                <a:gd name="T71" fmla="*/ 250 h 3968"/>
                <a:gd name="T72" fmla="*/ 1373 w 3968"/>
                <a:gd name="T73" fmla="*/ 14 h 3968"/>
                <a:gd name="T74" fmla="*/ 1606 w 3968"/>
                <a:gd name="T75" fmla="*/ 120 h 3968"/>
                <a:gd name="T76" fmla="*/ 1776 w 3968"/>
                <a:gd name="T77" fmla="*/ 306 h 3968"/>
                <a:gd name="T78" fmla="*/ 1857 w 3968"/>
                <a:gd name="T79" fmla="*/ 552 h 3968"/>
                <a:gd name="T80" fmla="*/ 1829 w 3968"/>
                <a:gd name="T81" fmla="*/ 815 h 3968"/>
                <a:gd name="T82" fmla="*/ 1701 w 3968"/>
                <a:gd name="T83" fmla="*/ 1035 h 3968"/>
                <a:gd name="T84" fmla="*/ 1496 w 3968"/>
                <a:gd name="T85" fmla="*/ 1185 h 3968"/>
                <a:gd name="T86" fmla="*/ 1240 w 3968"/>
                <a:gd name="T87" fmla="*/ 1240 h 3968"/>
                <a:gd name="T88" fmla="*/ 984 w 3968"/>
                <a:gd name="T89" fmla="*/ 1185 h 3968"/>
                <a:gd name="T90" fmla="*/ 779 w 3968"/>
                <a:gd name="T91" fmla="*/ 1035 h 3968"/>
                <a:gd name="T92" fmla="*/ 652 w 3968"/>
                <a:gd name="T93" fmla="*/ 815 h 3968"/>
                <a:gd name="T94" fmla="*/ 624 w 3968"/>
                <a:gd name="T95" fmla="*/ 552 h 3968"/>
                <a:gd name="T96" fmla="*/ 704 w 3968"/>
                <a:gd name="T97" fmla="*/ 306 h 3968"/>
                <a:gd name="T98" fmla="*/ 874 w 3968"/>
                <a:gd name="T99" fmla="*/ 120 h 3968"/>
                <a:gd name="T100" fmla="*/ 1107 w 3968"/>
                <a:gd name="T101" fmla="*/ 14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8" h="3968">
                  <a:moveTo>
                    <a:pt x="1984" y="1488"/>
                  </a:moveTo>
                  <a:lnTo>
                    <a:pt x="3175" y="1488"/>
                  </a:lnTo>
                  <a:lnTo>
                    <a:pt x="3251" y="1492"/>
                  </a:lnTo>
                  <a:lnTo>
                    <a:pt x="3326" y="1503"/>
                  </a:lnTo>
                  <a:lnTo>
                    <a:pt x="3398" y="1520"/>
                  </a:lnTo>
                  <a:lnTo>
                    <a:pt x="3467" y="1544"/>
                  </a:lnTo>
                  <a:lnTo>
                    <a:pt x="3533" y="1573"/>
                  </a:lnTo>
                  <a:lnTo>
                    <a:pt x="3596" y="1608"/>
                  </a:lnTo>
                  <a:lnTo>
                    <a:pt x="3655" y="1649"/>
                  </a:lnTo>
                  <a:lnTo>
                    <a:pt x="3710" y="1695"/>
                  </a:lnTo>
                  <a:lnTo>
                    <a:pt x="3761" y="1746"/>
                  </a:lnTo>
                  <a:lnTo>
                    <a:pt x="3807" y="1801"/>
                  </a:lnTo>
                  <a:lnTo>
                    <a:pt x="3847" y="1860"/>
                  </a:lnTo>
                  <a:lnTo>
                    <a:pt x="3884" y="1923"/>
                  </a:lnTo>
                  <a:lnTo>
                    <a:pt x="3913" y="1990"/>
                  </a:lnTo>
                  <a:lnTo>
                    <a:pt x="3937" y="2059"/>
                  </a:lnTo>
                  <a:lnTo>
                    <a:pt x="3954" y="2130"/>
                  </a:lnTo>
                  <a:lnTo>
                    <a:pt x="3965" y="2204"/>
                  </a:lnTo>
                  <a:lnTo>
                    <a:pt x="3968" y="2282"/>
                  </a:lnTo>
                  <a:lnTo>
                    <a:pt x="3968" y="3472"/>
                  </a:lnTo>
                  <a:lnTo>
                    <a:pt x="2778" y="3472"/>
                  </a:lnTo>
                  <a:lnTo>
                    <a:pt x="2702" y="3469"/>
                  </a:lnTo>
                  <a:lnTo>
                    <a:pt x="2627" y="3458"/>
                  </a:lnTo>
                  <a:lnTo>
                    <a:pt x="2555" y="3441"/>
                  </a:lnTo>
                  <a:lnTo>
                    <a:pt x="2486" y="3416"/>
                  </a:lnTo>
                  <a:lnTo>
                    <a:pt x="2419" y="3386"/>
                  </a:lnTo>
                  <a:lnTo>
                    <a:pt x="2356" y="3351"/>
                  </a:lnTo>
                  <a:lnTo>
                    <a:pt x="2298" y="3310"/>
                  </a:lnTo>
                  <a:lnTo>
                    <a:pt x="2242" y="3264"/>
                  </a:lnTo>
                  <a:lnTo>
                    <a:pt x="2192" y="3214"/>
                  </a:lnTo>
                  <a:lnTo>
                    <a:pt x="2145" y="3158"/>
                  </a:lnTo>
                  <a:lnTo>
                    <a:pt x="2105" y="3099"/>
                  </a:lnTo>
                  <a:lnTo>
                    <a:pt x="2069" y="3037"/>
                  </a:lnTo>
                  <a:lnTo>
                    <a:pt x="2040" y="2970"/>
                  </a:lnTo>
                  <a:lnTo>
                    <a:pt x="2016" y="2901"/>
                  </a:lnTo>
                  <a:lnTo>
                    <a:pt x="1999" y="2829"/>
                  </a:lnTo>
                  <a:lnTo>
                    <a:pt x="1988" y="2755"/>
                  </a:lnTo>
                  <a:lnTo>
                    <a:pt x="1984" y="2678"/>
                  </a:lnTo>
                  <a:lnTo>
                    <a:pt x="1984" y="1488"/>
                  </a:lnTo>
                  <a:close/>
                  <a:moveTo>
                    <a:pt x="993" y="1488"/>
                  </a:moveTo>
                  <a:lnTo>
                    <a:pt x="1736" y="1488"/>
                  </a:lnTo>
                  <a:lnTo>
                    <a:pt x="1736" y="2678"/>
                  </a:lnTo>
                  <a:lnTo>
                    <a:pt x="1739" y="2758"/>
                  </a:lnTo>
                  <a:lnTo>
                    <a:pt x="1748" y="2837"/>
                  </a:lnTo>
                  <a:lnTo>
                    <a:pt x="1764" y="2915"/>
                  </a:lnTo>
                  <a:lnTo>
                    <a:pt x="1784" y="2991"/>
                  </a:lnTo>
                  <a:lnTo>
                    <a:pt x="1811" y="3064"/>
                  </a:lnTo>
                  <a:lnTo>
                    <a:pt x="1842" y="3135"/>
                  </a:lnTo>
                  <a:lnTo>
                    <a:pt x="1879" y="3204"/>
                  </a:lnTo>
                  <a:lnTo>
                    <a:pt x="1921" y="3270"/>
                  </a:lnTo>
                  <a:lnTo>
                    <a:pt x="1967" y="3332"/>
                  </a:lnTo>
                  <a:lnTo>
                    <a:pt x="2019" y="3391"/>
                  </a:lnTo>
                  <a:lnTo>
                    <a:pt x="2075" y="3446"/>
                  </a:lnTo>
                  <a:lnTo>
                    <a:pt x="2135" y="3496"/>
                  </a:lnTo>
                  <a:lnTo>
                    <a:pt x="2200" y="3544"/>
                  </a:lnTo>
                  <a:lnTo>
                    <a:pt x="2268" y="3586"/>
                  </a:lnTo>
                  <a:lnTo>
                    <a:pt x="2216" y="3647"/>
                  </a:lnTo>
                  <a:lnTo>
                    <a:pt x="2159" y="3704"/>
                  </a:lnTo>
                  <a:lnTo>
                    <a:pt x="2098" y="3756"/>
                  </a:lnTo>
                  <a:lnTo>
                    <a:pt x="2034" y="3803"/>
                  </a:lnTo>
                  <a:lnTo>
                    <a:pt x="1965" y="3844"/>
                  </a:lnTo>
                  <a:lnTo>
                    <a:pt x="1892" y="3881"/>
                  </a:lnTo>
                  <a:lnTo>
                    <a:pt x="1817" y="3912"/>
                  </a:lnTo>
                  <a:lnTo>
                    <a:pt x="1738" y="3935"/>
                  </a:lnTo>
                  <a:lnTo>
                    <a:pt x="1657" y="3953"/>
                  </a:lnTo>
                  <a:lnTo>
                    <a:pt x="1573" y="3964"/>
                  </a:lnTo>
                  <a:lnTo>
                    <a:pt x="1488" y="3968"/>
                  </a:lnTo>
                  <a:lnTo>
                    <a:pt x="0" y="3968"/>
                  </a:lnTo>
                  <a:lnTo>
                    <a:pt x="0" y="2480"/>
                  </a:lnTo>
                  <a:lnTo>
                    <a:pt x="4" y="2395"/>
                  </a:lnTo>
                  <a:lnTo>
                    <a:pt x="15" y="2311"/>
                  </a:lnTo>
                  <a:lnTo>
                    <a:pt x="32" y="2230"/>
                  </a:lnTo>
                  <a:lnTo>
                    <a:pt x="56" y="2151"/>
                  </a:lnTo>
                  <a:lnTo>
                    <a:pt x="86" y="2075"/>
                  </a:lnTo>
                  <a:lnTo>
                    <a:pt x="122" y="2002"/>
                  </a:lnTo>
                  <a:lnTo>
                    <a:pt x="164" y="1934"/>
                  </a:lnTo>
                  <a:lnTo>
                    <a:pt x="211" y="1869"/>
                  </a:lnTo>
                  <a:lnTo>
                    <a:pt x="263" y="1807"/>
                  </a:lnTo>
                  <a:lnTo>
                    <a:pt x="320" y="1751"/>
                  </a:lnTo>
                  <a:lnTo>
                    <a:pt x="381" y="1699"/>
                  </a:lnTo>
                  <a:lnTo>
                    <a:pt x="446" y="1652"/>
                  </a:lnTo>
                  <a:lnTo>
                    <a:pt x="515" y="1610"/>
                  </a:lnTo>
                  <a:lnTo>
                    <a:pt x="588" y="1574"/>
                  </a:lnTo>
                  <a:lnTo>
                    <a:pt x="663" y="1544"/>
                  </a:lnTo>
                  <a:lnTo>
                    <a:pt x="742" y="1520"/>
                  </a:lnTo>
                  <a:lnTo>
                    <a:pt x="823" y="1503"/>
                  </a:lnTo>
                  <a:lnTo>
                    <a:pt x="907" y="1492"/>
                  </a:lnTo>
                  <a:lnTo>
                    <a:pt x="993" y="1488"/>
                  </a:lnTo>
                  <a:close/>
                  <a:moveTo>
                    <a:pt x="2977" y="248"/>
                  </a:moveTo>
                  <a:lnTo>
                    <a:pt x="3034" y="250"/>
                  </a:lnTo>
                  <a:lnTo>
                    <a:pt x="3090" y="260"/>
                  </a:lnTo>
                  <a:lnTo>
                    <a:pt x="3144" y="276"/>
                  </a:lnTo>
                  <a:lnTo>
                    <a:pt x="3194" y="298"/>
                  </a:lnTo>
                  <a:lnTo>
                    <a:pt x="3242" y="324"/>
                  </a:lnTo>
                  <a:lnTo>
                    <a:pt x="3286" y="357"/>
                  </a:lnTo>
                  <a:lnTo>
                    <a:pt x="3327" y="392"/>
                  </a:lnTo>
                  <a:lnTo>
                    <a:pt x="3364" y="433"/>
                  </a:lnTo>
                  <a:lnTo>
                    <a:pt x="3395" y="477"/>
                  </a:lnTo>
                  <a:lnTo>
                    <a:pt x="3422" y="526"/>
                  </a:lnTo>
                  <a:lnTo>
                    <a:pt x="3444" y="576"/>
                  </a:lnTo>
                  <a:lnTo>
                    <a:pt x="3459" y="630"/>
                  </a:lnTo>
                  <a:lnTo>
                    <a:pt x="3469" y="686"/>
                  </a:lnTo>
                  <a:lnTo>
                    <a:pt x="3473" y="744"/>
                  </a:lnTo>
                  <a:lnTo>
                    <a:pt x="3469" y="802"/>
                  </a:lnTo>
                  <a:lnTo>
                    <a:pt x="3459" y="858"/>
                  </a:lnTo>
                  <a:lnTo>
                    <a:pt x="3444" y="911"/>
                  </a:lnTo>
                  <a:lnTo>
                    <a:pt x="3422" y="962"/>
                  </a:lnTo>
                  <a:lnTo>
                    <a:pt x="3395" y="1009"/>
                  </a:lnTo>
                  <a:lnTo>
                    <a:pt x="3364" y="1054"/>
                  </a:lnTo>
                  <a:lnTo>
                    <a:pt x="3327" y="1094"/>
                  </a:lnTo>
                  <a:lnTo>
                    <a:pt x="3286" y="1130"/>
                  </a:lnTo>
                  <a:lnTo>
                    <a:pt x="3242" y="1162"/>
                  </a:lnTo>
                  <a:lnTo>
                    <a:pt x="3194" y="1190"/>
                  </a:lnTo>
                  <a:lnTo>
                    <a:pt x="3144" y="1210"/>
                  </a:lnTo>
                  <a:lnTo>
                    <a:pt x="3090" y="1226"/>
                  </a:lnTo>
                  <a:lnTo>
                    <a:pt x="3034" y="1236"/>
                  </a:lnTo>
                  <a:lnTo>
                    <a:pt x="2977" y="1240"/>
                  </a:lnTo>
                  <a:lnTo>
                    <a:pt x="2919" y="1236"/>
                  </a:lnTo>
                  <a:lnTo>
                    <a:pt x="2863" y="1226"/>
                  </a:lnTo>
                  <a:lnTo>
                    <a:pt x="2808" y="1210"/>
                  </a:lnTo>
                  <a:lnTo>
                    <a:pt x="2759" y="1190"/>
                  </a:lnTo>
                  <a:lnTo>
                    <a:pt x="2710" y="1162"/>
                  </a:lnTo>
                  <a:lnTo>
                    <a:pt x="2667" y="1130"/>
                  </a:lnTo>
                  <a:lnTo>
                    <a:pt x="2625" y="1094"/>
                  </a:lnTo>
                  <a:lnTo>
                    <a:pt x="2589" y="1054"/>
                  </a:lnTo>
                  <a:lnTo>
                    <a:pt x="2558" y="1009"/>
                  </a:lnTo>
                  <a:lnTo>
                    <a:pt x="2531" y="962"/>
                  </a:lnTo>
                  <a:lnTo>
                    <a:pt x="2509" y="911"/>
                  </a:lnTo>
                  <a:lnTo>
                    <a:pt x="2493" y="858"/>
                  </a:lnTo>
                  <a:lnTo>
                    <a:pt x="2484" y="802"/>
                  </a:lnTo>
                  <a:lnTo>
                    <a:pt x="2480" y="744"/>
                  </a:lnTo>
                  <a:lnTo>
                    <a:pt x="2484" y="686"/>
                  </a:lnTo>
                  <a:lnTo>
                    <a:pt x="2493" y="630"/>
                  </a:lnTo>
                  <a:lnTo>
                    <a:pt x="2509" y="576"/>
                  </a:lnTo>
                  <a:lnTo>
                    <a:pt x="2531" y="526"/>
                  </a:lnTo>
                  <a:lnTo>
                    <a:pt x="2558" y="477"/>
                  </a:lnTo>
                  <a:lnTo>
                    <a:pt x="2589" y="433"/>
                  </a:lnTo>
                  <a:lnTo>
                    <a:pt x="2625" y="392"/>
                  </a:lnTo>
                  <a:lnTo>
                    <a:pt x="2667" y="357"/>
                  </a:lnTo>
                  <a:lnTo>
                    <a:pt x="2710" y="324"/>
                  </a:lnTo>
                  <a:lnTo>
                    <a:pt x="2759" y="298"/>
                  </a:lnTo>
                  <a:lnTo>
                    <a:pt x="2808" y="276"/>
                  </a:lnTo>
                  <a:lnTo>
                    <a:pt x="2863" y="260"/>
                  </a:lnTo>
                  <a:lnTo>
                    <a:pt x="2919" y="250"/>
                  </a:lnTo>
                  <a:lnTo>
                    <a:pt x="2977" y="248"/>
                  </a:lnTo>
                  <a:close/>
                  <a:moveTo>
                    <a:pt x="1240" y="0"/>
                  </a:moveTo>
                  <a:lnTo>
                    <a:pt x="1308" y="3"/>
                  </a:lnTo>
                  <a:lnTo>
                    <a:pt x="1373" y="14"/>
                  </a:lnTo>
                  <a:lnTo>
                    <a:pt x="1436" y="31"/>
                  </a:lnTo>
                  <a:lnTo>
                    <a:pt x="1496" y="55"/>
                  </a:lnTo>
                  <a:lnTo>
                    <a:pt x="1553" y="84"/>
                  </a:lnTo>
                  <a:lnTo>
                    <a:pt x="1606" y="120"/>
                  </a:lnTo>
                  <a:lnTo>
                    <a:pt x="1656" y="160"/>
                  </a:lnTo>
                  <a:lnTo>
                    <a:pt x="1701" y="204"/>
                  </a:lnTo>
                  <a:lnTo>
                    <a:pt x="1741" y="253"/>
                  </a:lnTo>
                  <a:lnTo>
                    <a:pt x="1776" y="306"/>
                  </a:lnTo>
                  <a:lnTo>
                    <a:pt x="1805" y="363"/>
                  </a:lnTo>
                  <a:lnTo>
                    <a:pt x="1829" y="424"/>
                  </a:lnTo>
                  <a:lnTo>
                    <a:pt x="1846" y="487"/>
                  </a:lnTo>
                  <a:lnTo>
                    <a:pt x="1857" y="552"/>
                  </a:lnTo>
                  <a:lnTo>
                    <a:pt x="1861" y="620"/>
                  </a:lnTo>
                  <a:lnTo>
                    <a:pt x="1857" y="687"/>
                  </a:lnTo>
                  <a:lnTo>
                    <a:pt x="1846" y="752"/>
                  </a:lnTo>
                  <a:lnTo>
                    <a:pt x="1829" y="815"/>
                  </a:lnTo>
                  <a:lnTo>
                    <a:pt x="1805" y="876"/>
                  </a:lnTo>
                  <a:lnTo>
                    <a:pt x="1776" y="933"/>
                  </a:lnTo>
                  <a:lnTo>
                    <a:pt x="1741" y="986"/>
                  </a:lnTo>
                  <a:lnTo>
                    <a:pt x="1701" y="1035"/>
                  </a:lnTo>
                  <a:lnTo>
                    <a:pt x="1656" y="1080"/>
                  </a:lnTo>
                  <a:lnTo>
                    <a:pt x="1606" y="1120"/>
                  </a:lnTo>
                  <a:lnTo>
                    <a:pt x="1553" y="1155"/>
                  </a:lnTo>
                  <a:lnTo>
                    <a:pt x="1496" y="1185"/>
                  </a:lnTo>
                  <a:lnTo>
                    <a:pt x="1436" y="1208"/>
                  </a:lnTo>
                  <a:lnTo>
                    <a:pt x="1373" y="1225"/>
                  </a:lnTo>
                  <a:lnTo>
                    <a:pt x="1308" y="1236"/>
                  </a:lnTo>
                  <a:lnTo>
                    <a:pt x="1240" y="1240"/>
                  </a:lnTo>
                  <a:lnTo>
                    <a:pt x="1172" y="1236"/>
                  </a:lnTo>
                  <a:lnTo>
                    <a:pt x="1107" y="1225"/>
                  </a:lnTo>
                  <a:lnTo>
                    <a:pt x="1044" y="1208"/>
                  </a:lnTo>
                  <a:lnTo>
                    <a:pt x="984" y="1185"/>
                  </a:lnTo>
                  <a:lnTo>
                    <a:pt x="927" y="1155"/>
                  </a:lnTo>
                  <a:lnTo>
                    <a:pt x="874" y="1120"/>
                  </a:lnTo>
                  <a:lnTo>
                    <a:pt x="824" y="1080"/>
                  </a:lnTo>
                  <a:lnTo>
                    <a:pt x="779" y="1035"/>
                  </a:lnTo>
                  <a:lnTo>
                    <a:pt x="739" y="986"/>
                  </a:lnTo>
                  <a:lnTo>
                    <a:pt x="704" y="933"/>
                  </a:lnTo>
                  <a:lnTo>
                    <a:pt x="675" y="876"/>
                  </a:lnTo>
                  <a:lnTo>
                    <a:pt x="652" y="815"/>
                  </a:lnTo>
                  <a:lnTo>
                    <a:pt x="634" y="752"/>
                  </a:lnTo>
                  <a:lnTo>
                    <a:pt x="624" y="687"/>
                  </a:lnTo>
                  <a:lnTo>
                    <a:pt x="621" y="620"/>
                  </a:lnTo>
                  <a:lnTo>
                    <a:pt x="624" y="552"/>
                  </a:lnTo>
                  <a:lnTo>
                    <a:pt x="634" y="487"/>
                  </a:lnTo>
                  <a:lnTo>
                    <a:pt x="652" y="424"/>
                  </a:lnTo>
                  <a:lnTo>
                    <a:pt x="675" y="363"/>
                  </a:lnTo>
                  <a:lnTo>
                    <a:pt x="704" y="306"/>
                  </a:lnTo>
                  <a:lnTo>
                    <a:pt x="739" y="253"/>
                  </a:lnTo>
                  <a:lnTo>
                    <a:pt x="779" y="204"/>
                  </a:lnTo>
                  <a:lnTo>
                    <a:pt x="824" y="160"/>
                  </a:lnTo>
                  <a:lnTo>
                    <a:pt x="874" y="120"/>
                  </a:lnTo>
                  <a:lnTo>
                    <a:pt x="927" y="84"/>
                  </a:lnTo>
                  <a:lnTo>
                    <a:pt x="984" y="55"/>
                  </a:lnTo>
                  <a:lnTo>
                    <a:pt x="1044" y="31"/>
                  </a:lnTo>
                  <a:lnTo>
                    <a:pt x="1107" y="14"/>
                  </a:lnTo>
                  <a:lnTo>
                    <a:pt x="1172" y="3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12F23A-8AEC-F403-F2EB-1E523B37FF5A}"/>
              </a:ext>
            </a:extLst>
          </p:cNvPr>
          <p:cNvSpPr/>
          <p:nvPr/>
        </p:nvSpPr>
        <p:spPr>
          <a:xfrm>
            <a:off x="3413555" y="2210271"/>
            <a:ext cx="411458" cy="367244"/>
          </a:xfrm>
          <a:prstGeom prst="rightArrow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b="1"/>
              <a:t>ODI</a:t>
            </a:r>
            <a:endParaRPr lang="en-GB" sz="7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81650C-3445-6E01-F397-9F63B8D4EDCF}"/>
              </a:ext>
            </a:extLst>
          </p:cNvPr>
          <p:cNvSpPr/>
          <p:nvPr/>
        </p:nvSpPr>
        <p:spPr>
          <a:xfrm>
            <a:off x="5189415" y="2205318"/>
            <a:ext cx="411458" cy="367244"/>
          </a:xfrm>
          <a:prstGeom prst="rightArrow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b="1"/>
              <a:t>ODI</a:t>
            </a:r>
            <a:endParaRPr lang="en-GB" sz="7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90D943-388E-9347-7D37-25586E0B0FBE}"/>
              </a:ext>
            </a:extLst>
          </p:cNvPr>
          <p:cNvGrpSpPr/>
          <p:nvPr/>
        </p:nvGrpSpPr>
        <p:grpSpPr>
          <a:xfrm>
            <a:off x="2112176" y="3019211"/>
            <a:ext cx="1324625" cy="759984"/>
            <a:chOff x="2112176" y="3019211"/>
            <a:chExt cx="1324625" cy="759984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057C9AC2-1D28-28DC-741D-54F09AA69497}"/>
                </a:ext>
              </a:extLst>
            </p:cNvPr>
            <p:cNvSpPr/>
            <p:nvPr/>
          </p:nvSpPr>
          <p:spPr bwMode="auto">
            <a:xfrm>
              <a:off x="2112176" y="3019211"/>
              <a:ext cx="1210597" cy="759984"/>
            </a:xfrm>
            <a:prstGeom prst="roundRect">
              <a:avLst>
                <a:gd name="adj" fmla="val 8748"/>
              </a:avLst>
            </a:prstGeom>
            <a:solidFill>
              <a:srgbClr val="FFEFF1"/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00" b="1" noProof="1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35ECAC44-72C3-EE76-E4A8-AE5627CF7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828" y="3109590"/>
              <a:ext cx="213153" cy="211005"/>
            </a:xfrm>
            <a:custGeom>
              <a:avLst/>
              <a:gdLst>
                <a:gd name="T0" fmla="*/ 1208 w 3968"/>
                <a:gd name="T1" fmla="*/ 1909 h 3931"/>
                <a:gd name="T2" fmla="*/ 979 w 3968"/>
                <a:gd name="T3" fmla="*/ 2021 h 3931"/>
                <a:gd name="T4" fmla="*/ 815 w 3968"/>
                <a:gd name="T5" fmla="*/ 2201 h 3931"/>
                <a:gd name="T6" fmla="*/ 726 w 3968"/>
                <a:gd name="T7" fmla="*/ 2426 h 3931"/>
                <a:gd name="T8" fmla="*/ 722 w 3968"/>
                <a:gd name="T9" fmla="*/ 2668 h 3931"/>
                <a:gd name="T10" fmla="*/ 811 w 3968"/>
                <a:gd name="T11" fmla="*/ 2906 h 3931"/>
                <a:gd name="T12" fmla="*/ 977 w 3968"/>
                <a:gd name="T13" fmla="*/ 3089 h 3931"/>
                <a:gd name="T14" fmla="*/ 1193 w 3968"/>
                <a:gd name="T15" fmla="*/ 3196 h 3931"/>
                <a:gd name="T16" fmla="*/ 1433 w 3968"/>
                <a:gd name="T17" fmla="*/ 3222 h 3931"/>
                <a:gd name="T18" fmla="*/ 1675 w 3968"/>
                <a:gd name="T19" fmla="*/ 3156 h 3931"/>
                <a:gd name="T20" fmla="*/ 1875 w 3968"/>
                <a:gd name="T21" fmla="*/ 3006 h 3931"/>
                <a:gd name="T22" fmla="*/ 2004 w 3968"/>
                <a:gd name="T23" fmla="*/ 2801 h 3931"/>
                <a:gd name="T24" fmla="*/ 2051 w 3968"/>
                <a:gd name="T25" fmla="*/ 2565 h 3931"/>
                <a:gd name="T26" fmla="*/ 2008 w 3968"/>
                <a:gd name="T27" fmla="*/ 2321 h 3931"/>
                <a:gd name="T28" fmla="*/ 1876 w 3968"/>
                <a:gd name="T29" fmla="*/ 2106 h 3931"/>
                <a:gd name="T30" fmla="*/ 1682 w 3968"/>
                <a:gd name="T31" fmla="*/ 1959 h 3931"/>
                <a:gd name="T32" fmla="*/ 1452 w 3968"/>
                <a:gd name="T33" fmla="*/ 1890 h 3931"/>
                <a:gd name="T34" fmla="*/ 1353 w 3968"/>
                <a:gd name="T35" fmla="*/ 1453 h 3931"/>
                <a:gd name="T36" fmla="*/ 1423 w 3968"/>
                <a:gd name="T37" fmla="*/ 1457 h 3931"/>
                <a:gd name="T38" fmla="*/ 1528 w 3968"/>
                <a:gd name="T39" fmla="*/ 1464 h 3931"/>
                <a:gd name="T40" fmla="*/ 2139 w 3968"/>
                <a:gd name="T41" fmla="*/ 1759 h 3931"/>
                <a:gd name="T42" fmla="*/ 2295 w 3968"/>
                <a:gd name="T43" fmla="*/ 1944 h 3931"/>
                <a:gd name="T44" fmla="*/ 2470 w 3968"/>
                <a:gd name="T45" fmla="*/ 2651 h 3931"/>
                <a:gd name="T46" fmla="*/ 2474 w 3968"/>
                <a:gd name="T47" fmla="*/ 3434 h 3931"/>
                <a:gd name="T48" fmla="*/ 2102 w 3968"/>
                <a:gd name="T49" fmla="*/ 3378 h 3931"/>
                <a:gd name="T50" fmla="*/ 2038 w 3968"/>
                <a:gd name="T51" fmla="*/ 3424 h 3931"/>
                <a:gd name="T52" fmla="*/ 1962 w 3968"/>
                <a:gd name="T53" fmla="*/ 3474 h 3931"/>
                <a:gd name="T54" fmla="*/ 1270 w 3968"/>
                <a:gd name="T55" fmla="*/ 3634 h 3931"/>
                <a:gd name="T56" fmla="*/ 509 w 3968"/>
                <a:gd name="T57" fmla="*/ 3641 h 3931"/>
                <a:gd name="T58" fmla="*/ 481 w 3968"/>
                <a:gd name="T59" fmla="*/ 3164 h 3931"/>
                <a:gd name="T60" fmla="*/ 295 w 3968"/>
                <a:gd name="T61" fmla="*/ 2469 h 3931"/>
                <a:gd name="T62" fmla="*/ 578 w 3968"/>
                <a:gd name="T63" fmla="*/ 1806 h 3931"/>
                <a:gd name="T64" fmla="*/ 608 w 3968"/>
                <a:gd name="T65" fmla="*/ 1778 h 3931"/>
                <a:gd name="T66" fmla="*/ 674 w 3968"/>
                <a:gd name="T67" fmla="*/ 1718 h 3931"/>
                <a:gd name="T68" fmla="*/ 713 w 3968"/>
                <a:gd name="T69" fmla="*/ 1321 h 3931"/>
                <a:gd name="T70" fmla="*/ 3052 w 3968"/>
                <a:gd name="T71" fmla="*/ 439 h 3931"/>
                <a:gd name="T72" fmla="*/ 2874 w 3968"/>
                <a:gd name="T73" fmla="*/ 525 h 3931"/>
                <a:gd name="T74" fmla="*/ 2762 w 3968"/>
                <a:gd name="T75" fmla="*/ 679 h 3931"/>
                <a:gd name="T76" fmla="*/ 2733 w 3968"/>
                <a:gd name="T77" fmla="*/ 866 h 3931"/>
                <a:gd name="T78" fmla="*/ 2798 w 3968"/>
                <a:gd name="T79" fmla="*/ 1052 h 3931"/>
                <a:gd name="T80" fmla="*/ 2938 w 3968"/>
                <a:gd name="T81" fmla="*/ 1183 h 3931"/>
                <a:gd name="T82" fmla="*/ 3120 w 3968"/>
                <a:gd name="T83" fmla="*/ 1233 h 3931"/>
                <a:gd name="T84" fmla="*/ 3310 w 3968"/>
                <a:gd name="T85" fmla="*/ 1193 h 3931"/>
                <a:gd name="T86" fmla="*/ 3459 w 3968"/>
                <a:gd name="T87" fmla="*/ 1068 h 3931"/>
                <a:gd name="T88" fmla="*/ 3531 w 3968"/>
                <a:gd name="T89" fmla="*/ 893 h 3931"/>
                <a:gd name="T90" fmla="*/ 3514 w 3968"/>
                <a:gd name="T91" fmla="*/ 702 h 3931"/>
                <a:gd name="T92" fmla="*/ 3407 w 3968"/>
                <a:gd name="T93" fmla="*/ 537 h 3931"/>
                <a:gd name="T94" fmla="*/ 3242 w 3968"/>
                <a:gd name="T95" fmla="*/ 445 h 3931"/>
                <a:gd name="T96" fmla="*/ 3114 w 3968"/>
                <a:gd name="T97" fmla="*/ 170 h 3931"/>
                <a:gd name="T98" fmla="*/ 3159 w 3968"/>
                <a:gd name="T99" fmla="*/ 172 h 3931"/>
                <a:gd name="T100" fmla="*/ 3235 w 3968"/>
                <a:gd name="T101" fmla="*/ 178 h 3931"/>
                <a:gd name="T102" fmla="*/ 3623 w 3968"/>
                <a:gd name="T103" fmla="*/ 388 h 3931"/>
                <a:gd name="T104" fmla="*/ 3968 w 3968"/>
                <a:gd name="T105" fmla="*/ 727 h 3931"/>
                <a:gd name="T106" fmla="*/ 3919 w 3968"/>
                <a:gd name="T107" fmla="*/ 1127 h 3931"/>
                <a:gd name="T108" fmla="*/ 3568 w 3968"/>
                <a:gd name="T109" fmla="*/ 1325 h 3931"/>
                <a:gd name="T110" fmla="*/ 3514 w 3968"/>
                <a:gd name="T111" fmla="*/ 1364 h 3931"/>
                <a:gd name="T112" fmla="*/ 3217 w 3968"/>
                <a:gd name="T113" fmla="*/ 1657 h 3931"/>
                <a:gd name="T114" fmla="*/ 2842 w 3968"/>
                <a:gd name="T115" fmla="*/ 1612 h 3931"/>
                <a:gd name="T116" fmla="*/ 2593 w 3968"/>
                <a:gd name="T117" fmla="*/ 1196 h 3931"/>
                <a:gd name="T118" fmla="*/ 2481 w 3968"/>
                <a:gd name="T119" fmla="*/ 779 h 3931"/>
                <a:gd name="T120" fmla="*/ 2651 w 3968"/>
                <a:gd name="T121" fmla="*/ 382 h 3931"/>
                <a:gd name="T122" fmla="*/ 2678 w 3968"/>
                <a:gd name="T123" fmla="*/ 358 h 3931"/>
                <a:gd name="T124" fmla="*/ 2728 w 3968"/>
                <a:gd name="T125" fmla="*/ 31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8" h="3931">
                  <a:moveTo>
                    <a:pt x="1392" y="1886"/>
                  </a:moveTo>
                  <a:lnTo>
                    <a:pt x="1330" y="1889"/>
                  </a:lnTo>
                  <a:lnTo>
                    <a:pt x="1269" y="1896"/>
                  </a:lnTo>
                  <a:lnTo>
                    <a:pt x="1208" y="1909"/>
                  </a:lnTo>
                  <a:lnTo>
                    <a:pt x="1148" y="1929"/>
                  </a:lnTo>
                  <a:lnTo>
                    <a:pt x="1088" y="1954"/>
                  </a:lnTo>
                  <a:lnTo>
                    <a:pt x="1032" y="1986"/>
                  </a:lnTo>
                  <a:lnTo>
                    <a:pt x="979" y="2021"/>
                  </a:lnTo>
                  <a:lnTo>
                    <a:pt x="931" y="2061"/>
                  </a:lnTo>
                  <a:lnTo>
                    <a:pt x="887" y="2104"/>
                  </a:lnTo>
                  <a:lnTo>
                    <a:pt x="848" y="2152"/>
                  </a:lnTo>
                  <a:lnTo>
                    <a:pt x="815" y="2201"/>
                  </a:lnTo>
                  <a:lnTo>
                    <a:pt x="784" y="2255"/>
                  </a:lnTo>
                  <a:lnTo>
                    <a:pt x="760" y="2309"/>
                  </a:lnTo>
                  <a:lnTo>
                    <a:pt x="741" y="2366"/>
                  </a:lnTo>
                  <a:lnTo>
                    <a:pt x="726" y="2426"/>
                  </a:lnTo>
                  <a:lnTo>
                    <a:pt x="716" y="2485"/>
                  </a:lnTo>
                  <a:lnTo>
                    <a:pt x="713" y="2546"/>
                  </a:lnTo>
                  <a:lnTo>
                    <a:pt x="715" y="2607"/>
                  </a:lnTo>
                  <a:lnTo>
                    <a:pt x="722" y="2668"/>
                  </a:lnTo>
                  <a:lnTo>
                    <a:pt x="736" y="2729"/>
                  </a:lnTo>
                  <a:lnTo>
                    <a:pt x="755" y="2789"/>
                  </a:lnTo>
                  <a:lnTo>
                    <a:pt x="781" y="2849"/>
                  </a:lnTo>
                  <a:lnTo>
                    <a:pt x="811" y="2906"/>
                  </a:lnTo>
                  <a:lnTo>
                    <a:pt x="847" y="2958"/>
                  </a:lnTo>
                  <a:lnTo>
                    <a:pt x="887" y="3006"/>
                  </a:lnTo>
                  <a:lnTo>
                    <a:pt x="931" y="3050"/>
                  </a:lnTo>
                  <a:lnTo>
                    <a:pt x="977" y="3089"/>
                  </a:lnTo>
                  <a:lnTo>
                    <a:pt x="1028" y="3123"/>
                  </a:lnTo>
                  <a:lnTo>
                    <a:pt x="1080" y="3153"/>
                  </a:lnTo>
                  <a:lnTo>
                    <a:pt x="1136" y="3177"/>
                  </a:lnTo>
                  <a:lnTo>
                    <a:pt x="1193" y="3196"/>
                  </a:lnTo>
                  <a:lnTo>
                    <a:pt x="1251" y="3211"/>
                  </a:lnTo>
                  <a:lnTo>
                    <a:pt x="1312" y="3221"/>
                  </a:lnTo>
                  <a:lnTo>
                    <a:pt x="1372" y="3224"/>
                  </a:lnTo>
                  <a:lnTo>
                    <a:pt x="1433" y="3222"/>
                  </a:lnTo>
                  <a:lnTo>
                    <a:pt x="1495" y="3215"/>
                  </a:lnTo>
                  <a:lnTo>
                    <a:pt x="1555" y="3201"/>
                  </a:lnTo>
                  <a:lnTo>
                    <a:pt x="1616" y="3182"/>
                  </a:lnTo>
                  <a:lnTo>
                    <a:pt x="1675" y="3156"/>
                  </a:lnTo>
                  <a:lnTo>
                    <a:pt x="1731" y="3126"/>
                  </a:lnTo>
                  <a:lnTo>
                    <a:pt x="1784" y="3090"/>
                  </a:lnTo>
                  <a:lnTo>
                    <a:pt x="1832" y="3050"/>
                  </a:lnTo>
                  <a:lnTo>
                    <a:pt x="1875" y="3006"/>
                  </a:lnTo>
                  <a:lnTo>
                    <a:pt x="1915" y="2960"/>
                  </a:lnTo>
                  <a:lnTo>
                    <a:pt x="1949" y="2909"/>
                  </a:lnTo>
                  <a:lnTo>
                    <a:pt x="1978" y="2857"/>
                  </a:lnTo>
                  <a:lnTo>
                    <a:pt x="2004" y="2801"/>
                  </a:lnTo>
                  <a:lnTo>
                    <a:pt x="2023" y="2744"/>
                  </a:lnTo>
                  <a:lnTo>
                    <a:pt x="2038" y="2686"/>
                  </a:lnTo>
                  <a:lnTo>
                    <a:pt x="2047" y="2626"/>
                  </a:lnTo>
                  <a:lnTo>
                    <a:pt x="2051" y="2565"/>
                  </a:lnTo>
                  <a:lnTo>
                    <a:pt x="2048" y="2504"/>
                  </a:lnTo>
                  <a:lnTo>
                    <a:pt x="2041" y="2443"/>
                  </a:lnTo>
                  <a:lnTo>
                    <a:pt x="2028" y="2382"/>
                  </a:lnTo>
                  <a:lnTo>
                    <a:pt x="2008" y="2321"/>
                  </a:lnTo>
                  <a:lnTo>
                    <a:pt x="1983" y="2262"/>
                  </a:lnTo>
                  <a:lnTo>
                    <a:pt x="1952" y="2206"/>
                  </a:lnTo>
                  <a:lnTo>
                    <a:pt x="1916" y="2153"/>
                  </a:lnTo>
                  <a:lnTo>
                    <a:pt x="1876" y="2106"/>
                  </a:lnTo>
                  <a:lnTo>
                    <a:pt x="1833" y="2062"/>
                  </a:lnTo>
                  <a:lnTo>
                    <a:pt x="1785" y="2022"/>
                  </a:lnTo>
                  <a:lnTo>
                    <a:pt x="1736" y="1988"/>
                  </a:lnTo>
                  <a:lnTo>
                    <a:pt x="1682" y="1959"/>
                  </a:lnTo>
                  <a:lnTo>
                    <a:pt x="1628" y="1933"/>
                  </a:lnTo>
                  <a:lnTo>
                    <a:pt x="1571" y="1914"/>
                  </a:lnTo>
                  <a:lnTo>
                    <a:pt x="1512" y="1899"/>
                  </a:lnTo>
                  <a:lnTo>
                    <a:pt x="1452" y="1890"/>
                  </a:lnTo>
                  <a:lnTo>
                    <a:pt x="1392" y="1886"/>
                  </a:lnTo>
                  <a:close/>
                  <a:moveTo>
                    <a:pt x="1127" y="1170"/>
                  </a:moveTo>
                  <a:lnTo>
                    <a:pt x="1349" y="1453"/>
                  </a:lnTo>
                  <a:lnTo>
                    <a:pt x="1353" y="1453"/>
                  </a:lnTo>
                  <a:lnTo>
                    <a:pt x="1362" y="1455"/>
                  </a:lnTo>
                  <a:lnTo>
                    <a:pt x="1379" y="1455"/>
                  </a:lnTo>
                  <a:lnTo>
                    <a:pt x="1400" y="1456"/>
                  </a:lnTo>
                  <a:lnTo>
                    <a:pt x="1423" y="1457"/>
                  </a:lnTo>
                  <a:lnTo>
                    <a:pt x="1450" y="1458"/>
                  </a:lnTo>
                  <a:lnTo>
                    <a:pt x="1476" y="1459"/>
                  </a:lnTo>
                  <a:lnTo>
                    <a:pt x="1503" y="1462"/>
                  </a:lnTo>
                  <a:lnTo>
                    <a:pt x="1528" y="1464"/>
                  </a:lnTo>
                  <a:lnTo>
                    <a:pt x="1550" y="1468"/>
                  </a:lnTo>
                  <a:lnTo>
                    <a:pt x="1783" y="1218"/>
                  </a:lnTo>
                  <a:lnTo>
                    <a:pt x="2183" y="1405"/>
                  </a:lnTo>
                  <a:lnTo>
                    <a:pt x="2139" y="1759"/>
                  </a:lnTo>
                  <a:lnTo>
                    <a:pt x="2182" y="1803"/>
                  </a:lnTo>
                  <a:lnTo>
                    <a:pt x="2222" y="1847"/>
                  </a:lnTo>
                  <a:lnTo>
                    <a:pt x="2259" y="1895"/>
                  </a:lnTo>
                  <a:lnTo>
                    <a:pt x="2295" y="1944"/>
                  </a:lnTo>
                  <a:lnTo>
                    <a:pt x="2650" y="1956"/>
                  </a:lnTo>
                  <a:lnTo>
                    <a:pt x="2771" y="2381"/>
                  </a:lnTo>
                  <a:lnTo>
                    <a:pt x="2475" y="2581"/>
                  </a:lnTo>
                  <a:lnTo>
                    <a:pt x="2470" y="2651"/>
                  </a:lnTo>
                  <a:lnTo>
                    <a:pt x="2462" y="2721"/>
                  </a:lnTo>
                  <a:lnTo>
                    <a:pt x="2448" y="2792"/>
                  </a:lnTo>
                  <a:lnTo>
                    <a:pt x="2688" y="3049"/>
                  </a:lnTo>
                  <a:lnTo>
                    <a:pt x="2474" y="3434"/>
                  </a:lnTo>
                  <a:lnTo>
                    <a:pt x="2121" y="3365"/>
                  </a:lnTo>
                  <a:lnTo>
                    <a:pt x="2119" y="3366"/>
                  </a:lnTo>
                  <a:lnTo>
                    <a:pt x="2112" y="3371"/>
                  </a:lnTo>
                  <a:lnTo>
                    <a:pt x="2102" y="3378"/>
                  </a:lnTo>
                  <a:lnTo>
                    <a:pt x="2088" y="3388"/>
                  </a:lnTo>
                  <a:lnTo>
                    <a:pt x="2074" y="3399"/>
                  </a:lnTo>
                  <a:lnTo>
                    <a:pt x="2056" y="3411"/>
                  </a:lnTo>
                  <a:lnTo>
                    <a:pt x="2038" y="3424"/>
                  </a:lnTo>
                  <a:lnTo>
                    <a:pt x="2018" y="3438"/>
                  </a:lnTo>
                  <a:lnTo>
                    <a:pt x="1999" y="3451"/>
                  </a:lnTo>
                  <a:lnTo>
                    <a:pt x="1981" y="3463"/>
                  </a:lnTo>
                  <a:lnTo>
                    <a:pt x="1962" y="3474"/>
                  </a:lnTo>
                  <a:lnTo>
                    <a:pt x="1945" y="3816"/>
                  </a:lnTo>
                  <a:lnTo>
                    <a:pt x="1519" y="3931"/>
                  </a:lnTo>
                  <a:lnTo>
                    <a:pt x="1330" y="3639"/>
                  </a:lnTo>
                  <a:lnTo>
                    <a:pt x="1270" y="3634"/>
                  </a:lnTo>
                  <a:lnTo>
                    <a:pt x="1212" y="3626"/>
                  </a:lnTo>
                  <a:lnTo>
                    <a:pt x="1154" y="3613"/>
                  </a:lnTo>
                  <a:lnTo>
                    <a:pt x="895" y="3856"/>
                  </a:lnTo>
                  <a:lnTo>
                    <a:pt x="509" y="3641"/>
                  </a:lnTo>
                  <a:lnTo>
                    <a:pt x="587" y="3293"/>
                  </a:lnTo>
                  <a:lnTo>
                    <a:pt x="549" y="3252"/>
                  </a:lnTo>
                  <a:lnTo>
                    <a:pt x="514" y="3209"/>
                  </a:lnTo>
                  <a:lnTo>
                    <a:pt x="481" y="3164"/>
                  </a:lnTo>
                  <a:lnTo>
                    <a:pt x="128" y="3158"/>
                  </a:lnTo>
                  <a:lnTo>
                    <a:pt x="0" y="2736"/>
                  </a:lnTo>
                  <a:lnTo>
                    <a:pt x="291" y="2532"/>
                  </a:lnTo>
                  <a:lnTo>
                    <a:pt x="295" y="2469"/>
                  </a:lnTo>
                  <a:lnTo>
                    <a:pt x="302" y="2406"/>
                  </a:lnTo>
                  <a:lnTo>
                    <a:pt x="40" y="2172"/>
                  </a:lnTo>
                  <a:lnTo>
                    <a:pt x="219" y="1769"/>
                  </a:lnTo>
                  <a:lnTo>
                    <a:pt x="578" y="1806"/>
                  </a:lnTo>
                  <a:lnTo>
                    <a:pt x="579" y="1805"/>
                  </a:lnTo>
                  <a:lnTo>
                    <a:pt x="585" y="1799"/>
                  </a:lnTo>
                  <a:lnTo>
                    <a:pt x="595" y="1789"/>
                  </a:lnTo>
                  <a:lnTo>
                    <a:pt x="608" y="1778"/>
                  </a:lnTo>
                  <a:lnTo>
                    <a:pt x="623" y="1764"/>
                  </a:lnTo>
                  <a:lnTo>
                    <a:pt x="639" y="1749"/>
                  </a:lnTo>
                  <a:lnTo>
                    <a:pt x="657" y="1733"/>
                  </a:lnTo>
                  <a:lnTo>
                    <a:pt x="674" y="1718"/>
                  </a:lnTo>
                  <a:lnTo>
                    <a:pt x="692" y="1702"/>
                  </a:lnTo>
                  <a:lnTo>
                    <a:pt x="709" y="1687"/>
                  </a:lnTo>
                  <a:lnTo>
                    <a:pt x="725" y="1675"/>
                  </a:lnTo>
                  <a:lnTo>
                    <a:pt x="713" y="1321"/>
                  </a:lnTo>
                  <a:lnTo>
                    <a:pt x="1127" y="1170"/>
                  </a:lnTo>
                  <a:close/>
                  <a:moveTo>
                    <a:pt x="3148" y="430"/>
                  </a:moveTo>
                  <a:lnTo>
                    <a:pt x="3101" y="432"/>
                  </a:lnTo>
                  <a:lnTo>
                    <a:pt x="3052" y="439"/>
                  </a:lnTo>
                  <a:lnTo>
                    <a:pt x="3005" y="451"/>
                  </a:lnTo>
                  <a:lnTo>
                    <a:pt x="2958" y="470"/>
                  </a:lnTo>
                  <a:lnTo>
                    <a:pt x="2914" y="496"/>
                  </a:lnTo>
                  <a:lnTo>
                    <a:pt x="2874" y="525"/>
                  </a:lnTo>
                  <a:lnTo>
                    <a:pt x="2839" y="559"/>
                  </a:lnTo>
                  <a:lnTo>
                    <a:pt x="2808" y="596"/>
                  </a:lnTo>
                  <a:lnTo>
                    <a:pt x="2783" y="636"/>
                  </a:lnTo>
                  <a:lnTo>
                    <a:pt x="2762" y="679"/>
                  </a:lnTo>
                  <a:lnTo>
                    <a:pt x="2747" y="724"/>
                  </a:lnTo>
                  <a:lnTo>
                    <a:pt x="2737" y="770"/>
                  </a:lnTo>
                  <a:lnTo>
                    <a:pt x="2732" y="817"/>
                  </a:lnTo>
                  <a:lnTo>
                    <a:pt x="2733" y="866"/>
                  </a:lnTo>
                  <a:lnTo>
                    <a:pt x="2741" y="914"/>
                  </a:lnTo>
                  <a:lnTo>
                    <a:pt x="2754" y="961"/>
                  </a:lnTo>
                  <a:lnTo>
                    <a:pt x="2773" y="1007"/>
                  </a:lnTo>
                  <a:lnTo>
                    <a:pt x="2798" y="1052"/>
                  </a:lnTo>
                  <a:lnTo>
                    <a:pt x="2828" y="1091"/>
                  </a:lnTo>
                  <a:lnTo>
                    <a:pt x="2861" y="1126"/>
                  </a:lnTo>
                  <a:lnTo>
                    <a:pt x="2898" y="1156"/>
                  </a:lnTo>
                  <a:lnTo>
                    <a:pt x="2938" y="1183"/>
                  </a:lnTo>
                  <a:lnTo>
                    <a:pt x="2981" y="1204"/>
                  </a:lnTo>
                  <a:lnTo>
                    <a:pt x="3025" y="1218"/>
                  </a:lnTo>
                  <a:lnTo>
                    <a:pt x="3073" y="1229"/>
                  </a:lnTo>
                  <a:lnTo>
                    <a:pt x="3120" y="1233"/>
                  </a:lnTo>
                  <a:lnTo>
                    <a:pt x="3167" y="1232"/>
                  </a:lnTo>
                  <a:lnTo>
                    <a:pt x="3216" y="1226"/>
                  </a:lnTo>
                  <a:lnTo>
                    <a:pt x="3263" y="1212"/>
                  </a:lnTo>
                  <a:lnTo>
                    <a:pt x="3310" y="1193"/>
                  </a:lnTo>
                  <a:lnTo>
                    <a:pt x="3354" y="1167"/>
                  </a:lnTo>
                  <a:lnTo>
                    <a:pt x="3394" y="1138"/>
                  </a:lnTo>
                  <a:lnTo>
                    <a:pt x="3429" y="1104"/>
                  </a:lnTo>
                  <a:lnTo>
                    <a:pt x="3459" y="1068"/>
                  </a:lnTo>
                  <a:lnTo>
                    <a:pt x="3485" y="1028"/>
                  </a:lnTo>
                  <a:lnTo>
                    <a:pt x="3505" y="984"/>
                  </a:lnTo>
                  <a:lnTo>
                    <a:pt x="3521" y="939"/>
                  </a:lnTo>
                  <a:lnTo>
                    <a:pt x="3531" y="893"/>
                  </a:lnTo>
                  <a:lnTo>
                    <a:pt x="3536" y="846"/>
                  </a:lnTo>
                  <a:lnTo>
                    <a:pt x="3535" y="798"/>
                  </a:lnTo>
                  <a:lnTo>
                    <a:pt x="3527" y="750"/>
                  </a:lnTo>
                  <a:lnTo>
                    <a:pt x="3514" y="702"/>
                  </a:lnTo>
                  <a:lnTo>
                    <a:pt x="3495" y="656"/>
                  </a:lnTo>
                  <a:lnTo>
                    <a:pt x="3470" y="612"/>
                  </a:lnTo>
                  <a:lnTo>
                    <a:pt x="3441" y="572"/>
                  </a:lnTo>
                  <a:lnTo>
                    <a:pt x="3407" y="537"/>
                  </a:lnTo>
                  <a:lnTo>
                    <a:pt x="3370" y="507"/>
                  </a:lnTo>
                  <a:lnTo>
                    <a:pt x="3330" y="481"/>
                  </a:lnTo>
                  <a:lnTo>
                    <a:pt x="3287" y="461"/>
                  </a:lnTo>
                  <a:lnTo>
                    <a:pt x="3242" y="445"/>
                  </a:lnTo>
                  <a:lnTo>
                    <a:pt x="3195" y="435"/>
                  </a:lnTo>
                  <a:lnTo>
                    <a:pt x="3148" y="430"/>
                  </a:lnTo>
                  <a:close/>
                  <a:moveTo>
                    <a:pt x="2981" y="0"/>
                  </a:moveTo>
                  <a:lnTo>
                    <a:pt x="3114" y="170"/>
                  </a:lnTo>
                  <a:lnTo>
                    <a:pt x="3118" y="170"/>
                  </a:lnTo>
                  <a:lnTo>
                    <a:pt x="3127" y="171"/>
                  </a:lnTo>
                  <a:lnTo>
                    <a:pt x="3142" y="171"/>
                  </a:lnTo>
                  <a:lnTo>
                    <a:pt x="3159" y="172"/>
                  </a:lnTo>
                  <a:lnTo>
                    <a:pt x="3178" y="173"/>
                  </a:lnTo>
                  <a:lnTo>
                    <a:pt x="3199" y="175"/>
                  </a:lnTo>
                  <a:lnTo>
                    <a:pt x="3218" y="176"/>
                  </a:lnTo>
                  <a:lnTo>
                    <a:pt x="3235" y="178"/>
                  </a:lnTo>
                  <a:lnTo>
                    <a:pt x="3375" y="28"/>
                  </a:lnTo>
                  <a:lnTo>
                    <a:pt x="3616" y="141"/>
                  </a:lnTo>
                  <a:lnTo>
                    <a:pt x="3589" y="354"/>
                  </a:lnTo>
                  <a:lnTo>
                    <a:pt x="3623" y="388"/>
                  </a:lnTo>
                  <a:lnTo>
                    <a:pt x="3653" y="426"/>
                  </a:lnTo>
                  <a:lnTo>
                    <a:pt x="3682" y="464"/>
                  </a:lnTo>
                  <a:lnTo>
                    <a:pt x="3896" y="473"/>
                  </a:lnTo>
                  <a:lnTo>
                    <a:pt x="3968" y="727"/>
                  </a:lnTo>
                  <a:lnTo>
                    <a:pt x="3790" y="847"/>
                  </a:lnTo>
                  <a:lnTo>
                    <a:pt x="3785" y="910"/>
                  </a:lnTo>
                  <a:lnTo>
                    <a:pt x="3775" y="973"/>
                  </a:lnTo>
                  <a:lnTo>
                    <a:pt x="3919" y="1127"/>
                  </a:lnTo>
                  <a:lnTo>
                    <a:pt x="3790" y="1359"/>
                  </a:lnTo>
                  <a:lnTo>
                    <a:pt x="3578" y="1318"/>
                  </a:lnTo>
                  <a:lnTo>
                    <a:pt x="3576" y="1320"/>
                  </a:lnTo>
                  <a:lnTo>
                    <a:pt x="3568" y="1325"/>
                  </a:lnTo>
                  <a:lnTo>
                    <a:pt x="3558" y="1332"/>
                  </a:lnTo>
                  <a:lnTo>
                    <a:pt x="3544" y="1342"/>
                  </a:lnTo>
                  <a:lnTo>
                    <a:pt x="3530" y="1353"/>
                  </a:lnTo>
                  <a:lnTo>
                    <a:pt x="3514" y="1364"/>
                  </a:lnTo>
                  <a:lnTo>
                    <a:pt x="3498" y="1373"/>
                  </a:lnTo>
                  <a:lnTo>
                    <a:pt x="3482" y="1383"/>
                  </a:lnTo>
                  <a:lnTo>
                    <a:pt x="3473" y="1589"/>
                  </a:lnTo>
                  <a:lnTo>
                    <a:pt x="3217" y="1657"/>
                  </a:lnTo>
                  <a:lnTo>
                    <a:pt x="3103" y="1483"/>
                  </a:lnTo>
                  <a:lnTo>
                    <a:pt x="3050" y="1478"/>
                  </a:lnTo>
                  <a:lnTo>
                    <a:pt x="2998" y="1468"/>
                  </a:lnTo>
                  <a:lnTo>
                    <a:pt x="2842" y="1612"/>
                  </a:lnTo>
                  <a:lnTo>
                    <a:pt x="2610" y="1484"/>
                  </a:lnTo>
                  <a:lnTo>
                    <a:pt x="2657" y="1275"/>
                  </a:lnTo>
                  <a:lnTo>
                    <a:pt x="2623" y="1238"/>
                  </a:lnTo>
                  <a:lnTo>
                    <a:pt x="2593" y="1196"/>
                  </a:lnTo>
                  <a:lnTo>
                    <a:pt x="2382" y="1194"/>
                  </a:lnTo>
                  <a:lnTo>
                    <a:pt x="2304" y="941"/>
                  </a:lnTo>
                  <a:lnTo>
                    <a:pt x="2479" y="818"/>
                  </a:lnTo>
                  <a:lnTo>
                    <a:pt x="2481" y="779"/>
                  </a:lnTo>
                  <a:lnTo>
                    <a:pt x="2485" y="742"/>
                  </a:lnTo>
                  <a:lnTo>
                    <a:pt x="2328" y="601"/>
                  </a:lnTo>
                  <a:lnTo>
                    <a:pt x="2436" y="359"/>
                  </a:lnTo>
                  <a:lnTo>
                    <a:pt x="2651" y="382"/>
                  </a:lnTo>
                  <a:lnTo>
                    <a:pt x="2653" y="381"/>
                  </a:lnTo>
                  <a:lnTo>
                    <a:pt x="2658" y="375"/>
                  </a:lnTo>
                  <a:lnTo>
                    <a:pt x="2667" y="367"/>
                  </a:lnTo>
                  <a:lnTo>
                    <a:pt x="2678" y="358"/>
                  </a:lnTo>
                  <a:lnTo>
                    <a:pt x="2690" y="347"/>
                  </a:lnTo>
                  <a:lnTo>
                    <a:pt x="2702" y="335"/>
                  </a:lnTo>
                  <a:lnTo>
                    <a:pt x="2715" y="324"/>
                  </a:lnTo>
                  <a:lnTo>
                    <a:pt x="2728" y="313"/>
                  </a:lnTo>
                  <a:lnTo>
                    <a:pt x="2739" y="303"/>
                  </a:lnTo>
                  <a:lnTo>
                    <a:pt x="2732" y="9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E2001A">
                <a:lumMod val="10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pic>
          <p:nvPicPr>
            <p:cNvPr id="22" name="Graphic 21" descr="Database with solid fill">
              <a:extLst>
                <a:ext uri="{FF2B5EF4-FFF2-40B4-BE49-F238E27FC236}">
                  <a16:creationId xmlns:a16="http://schemas.microsoft.com/office/drawing/2014/main" id="{196CDEEB-6BE4-E803-CDD3-A0A493C0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17689" y="3507538"/>
              <a:ext cx="212400" cy="212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255D02-8BB6-45B3-FE49-F92E748D86AB}"/>
                </a:ext>
              </a:extLst>
            </p:cNvPr>
            <p:cNvSpPr txBox="1"/>
            <p:nvPr/>
          </p:nvSpPr>
          <p:spPr>
            <a:xfrm>
              <a:off x="2501534" y="3143628"/>
              <a:ext cx="935267" cy="6062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1.200 </a:t>
              </a:r>
              <a:r>
                <a:rPr lang="hr-HR" sz="900" dirty="0" err="1">
                  <a:solidFill>
                    <a:srgbClr val="E2001A"/>
                  </a:solidFill>
                </a:rPr>
                <a:t>batches</a:t>
              </a:r>
              <a:endParaRPr lang="hr-HR" sz="900" dirty="0">
                <a:solidFill>
                  <a:srgbClr val="E2001A"/>
                </a:solidFill>
              </a:endParaRPr>
            </a:p>
            <a:p>
              <a:pPr marL="171450" indent="-171450"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  <a:buFont typeface="Wingdings" panose="05000000000000000000" pitchFamily="2" charset="2"/>
                <a:buChar char="Ø"/>
              </a:pPr>
              <a:endParaRPr lang="hr-HR" sz="900" dirty="0">
                <a:solidFill>
                  <a:srgbClr val="E2001A"/>
                </a:solidFill>
              </a:endParaRPr>
            </a:p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2.900 </a:t>
              </a:r>
              <a:r>
                <a:rPr lang="hr-HR" sz="900" dirty="0" err="1">
                  <a:solidFill>
                    <a:srgbClr val="E2001A"/>
                  </a:solidFill>
                </a:rPr>
                <a:t>objects</a:t>
              </a:r>
              <a:endParaRPr lang="en-GB" sz="90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CCCE28-CFED-CD94-08E9-58CE25E2E956}"/>
              </a:ext>
            </a:extLst>
          </p:cNvPr>
          <p:cNvGrpSpPr/>
          <p:nvPr/>
        </p:nvGrpSpPr>
        <p:grpSpPr>
          <a:xfrm>
            <a:off x="3899783" y="3019211"/>
            <a:ext cx="1324625" cy="759984"/>
            <a:chOff x="3899783" y="3019211"/>
            <a:chExt cx="1324625" cy="759984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7C2DD54E-C2F8-274D-B3D9-BF697E85416B}"/>
                </a:ext>
              </a:extLst>
            </p:cNvPr>
            <p:cNvSpPr/>
            <p:nvPr/>
          </p:nvSpPr>
          <p:spPr bwMode="auto">
            <a:xfrm>
              <a:off x="3899783" y="3019211"/>
              <a:ext cx="1210597" cy="759984"/>
            </a:xfrm>
            <a:prstGeom prst="roundRect">
              <a:avLst>
                <a:gd name="adj" fmla="val 8748"/>
              </a:avLst>
            </a:prstGeom>
            <a:solidFill>
              <a:srgbClr val="FFEFF1"/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00" b="1" noProof="1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254921BB-0D57-24F3-99A2-E03813758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7200" y="3109590"/>
              <a:ext cx="213153" cy="211005"/>
            </a:xfrm>
            <a:custGeom>
              <a:avLst/>
              <a:gdLst>
                <a:gd name="T0" fmla="*/ 1208 w 3968"/>
                <a:gd name="T1" fmla="*/ 1909 h 3931"/>
                <a:gd name="T2" fmla="*/ 979 w 3968"/>
                <a:gd name="T3" fmla="*/ 2021 h 3931"/>
                <a:gd name="T4" fmla="*/ 815 w 3968"/>
                <a:gd name="T5" fmla="*/ 2201 h 3931"/>
                <a:gd name="T6" fmla="*/ 726 w 3968"/>
                <a:gd name="T7" fmla="*/ 2426 h 3931"/>
                <a:gd name="T8" fmla="*/ 722 w 3968"/>
                <a:gd name="T9" fmla="*/ 2668 h 3931"/>
                <a:gd name="T10" fmla="*/ 811 w 3968"/>
                <a:gd name="T11" fmla="*/ 2906 h 3931"/>
                <a:gd name="T12" fmla="*/ 977 w 3968"/>
                <a:gd name="T13" fmla="*/ 3089 h 3931"/>
                <a:gd name="T14" fmla="*/ 1193 w 3968"/>
                <a:gd name="T15" fmla="*/ 3196 h 3931"/>
                <a:gd name="T16" fmla="*/ 1433 w 3968"/>
                <a:gd name="T17" fmla="*/ 3222 h 3931"/>
                <a:gd name="T18" fmla="*/ 1675 w 3968"/>
                <a:gd name="T19" fmla="*/ 3156 h 3931"/>
                <a:gd name="T20" fmla="*/ 1875 w 3968"/>
                <a:gd name="T21" fmla="*/ 3006 h 3931"/>
                <a:gd name="T22" fmla="*/ 2004 w 3968"/>
                <a:gd name="T23" fmla="*/ 2801 h 3931"/>
                <a:gd name="T24" fmla="*/ 2051 w 3968"/>
                <a:gd name="T25" fmla="*/ 2565 h 3931"/>
                <a:gd name="T26" fmla="*/ 2008 w 3968"/>
                <a:gd name="T27" fmla="*/ 2321 h 3931"/>
                <a:gd name="T28" fmla="*/ 1876 w 3968"/>
                <a:gd name="T29" fmla="*/ 2106 h 3931"/>
                <a:gd name="T30" fmla="*/ 1682 w 3968"/>
                <a:gd name="T31" fmla="*/ 1959 h 3931"/>
                <a:gd name="T32" fmla="*/ 1452 w 3968"/>
                <a:gd name="T33" fmla="*/ 1890 h 3931"/>
                <a:gd name="T34" fmla="*/ 1353 w 3968"/>
                <a:gd name="T35" fmla="*/ 1453 h 3931"/>
                <a:gd name="T36" fmla="*/ 1423 w 3968"/>
                <a:gd name="T37" fmla="*/ 1457 h 3931"/>
                <a:gd name="T38" fmla="*/ 1528 w 3968"/>
                <a:gd name="T39" fmla="*/ 1464 h 3931"/>
                <a:gd name="T40" fmla="*/ 2139 w 3968"/>
                <a:gd name="T41" fmla="*/ 1759 h 3931"/>
                <a:gd name="T42" fmla="*/ 2295 w 3968"/>
                <a:gd name="T43" fmla="*/ 1944 h 3931"/>
                <a:gd name="T44" fmla="*/ 2470 w 3968"/>
                <a:gd name="T45" fmla="*/ 2651 h 3931"/>
                <a:gd name="T46" fmla="*/ 2474 w 3968"/>
                <a:gd name="T47" fmla="*/ 3434 h 3931"/>
                <a:gd name="T48" fmla="*/ 2102 w 3968"/>
                <a:gd name="T49" fmla="*/ 3378 h 3931"/>
                <a:gd name="T50" fmla="*/ 2038 w 3968"/>
                <a:gd name="T51" fmla="*/ 3424 h 3931"/>
                <a:gd name="T52" fmla="*/ 1962 w 3968"/>
                <a:gd name="T53" fmla="*/ 3474 h 3931"/>
                <a:gd name="T54" fmla="*/ 1270 w 3968"/>
                <a:gd name="T55" fmla="*/ 3634 h 3931"/>
                <a:gd name="T56" fmla="*/ 509 w 3968"/>
                <a:gd name="T57" fmla="*/ 3641 h 3931"/>
                <a:gd name="T58" fmla="*/ 481 w 3968"/>
                <a:gd name="T59" fmla="*/ 3164 h 3931"/>
                <a:gd name="T60" fmla="*/ 295 w 3968"/>
                <a:gd name="T61" fmla="*/ 2469 h 3931"/>
                <a:gd name="T62" fmla="*/ 578 w 3968"/>
                <a:gd name="T63" fmla="*/ 1806 h 3931"/>
                <a:gd name="T64" fmla="*/ 608 w 3968"/>
                <a:gd name="T65" fmla="*/ 1778 h 3931"/>
                <a:gd name="T66" fmla="*/ 674 w 3968"/>
                <a:gd name="T67" fmla="*/ 1718 h 3931"/>
                <a:gd name="T68" fmla="*/ 713 w 3968"/>
                <a:gd name="T69" fmla="*/ 1321 h 3931"/>
                <a:gd name="T70" fmla="*/ 3052 w 3968"/>
                <a:gd name="T71" fmla="*/ 439 h 3931"/>
                <a:gd name="T72" fmla="*/ 2874 w 3968"/>
                <a:gd name="T73" fmla="*/ 525 h 3931"/>
                <a:gd name="T74" fmla="*/ 2762 w 3968"/>
                <a:gd name="T75" fmla="*/ 679 h 3931"/>
                <a:gd name="T76" fmla="*/ 2733 w 3968"/>
                <a:gd name="T77" fmla="*/ 866 h 3931"/>
                <a:gd name="T78" fmla="*/ 2798 w 3968"/>
                <a:gd name="T79" fmla="*/ 1052 h 3931"/>
                <a:gd name="T80" fmla="*/ 2938 w 3968"/>
                <a:gd name="T81" fmla="*/ 1183 h 3931"/>
                <a:gd name="T82" fmla="*/ 3120 w 3968"/>
                <a:gd name="T83" fmla="*/ 1233 h 3931"/>
                <a:gd name="T84" fmla="*/ 3310 w 3968"/>
                <a:gd name="T85" fmla="*/ 1193 h 3931"/>
                <a:gd name="T86" fmla="*/ 3459 w 3968"/>
                <a:gd name="T87" fmla="*/ 1068 h 3931"/>
                <a:gd name="T88" fmla="*/ 3531 w 3968"/>
                <a:gd name="T89" fmla="*/ 893 h 3931"/>
                <a:gd name="T90" fmla="*/ 3514 w 3968"/>
                <a:gd name="T91" fmla="*/ 702 h 3931"/>
                <a:gd name="T92" fmla="*/ 3407 w 3968"/>
                <a:gd name="T93" fmla="*/ 537 h 3931"/>
                <a:gd name="T94" fmla="*/ 3242 w 3968"/>
                <a:gd name="T95" fmla="*/ 445 h 3931"/>
                <a:gd name="T96" fmla="*/ 3114 w 3968"/>
                <a:gd name="T97" fmla="*/ 170 h 3931"/>
                <a:gd name="T98" fmla="*/ 3159 w 3968"/>
                <a:gd name="T99" fmla="*/ 172 h 3931"/>
                <a:gd name="T100" fmla="*/ 3235 w 3968"/>
                <a:gd name="T101" fmla="*/ 178 h 3931"/>
                <a:gd name="T102" fmla="*/ 3623 w 3968"/>
                <a:gd name="T103" fmla="*/ 388 h 3931"/>
                <a:gd name="T104" fmla="*/ 3968 w 3968"/>
                <a:gd name="T105" fmla="*/ 727 h 3931"/>
                <a:gd name="T106" fmla="*/ 3919 w 3968"/>
                <a:gd name="T107" fmla="*/ 1127 h 3931"/>
                <a:gd name="T108" fmla="*/ 3568 w 3968"/>
                <a:gd name="T109" fmla="*/ 1325 h 3931"/>
                <a:gd name="T110" fmla="*/ 3514 w 3968"/>
                <a:gd name="T111" fmla="*/ 1364 h 3931"/>
                <a:gd name="T112" fmla="*/ 3217 w 3968"/>
                <a:gd name="T113" fmla="*/ 1657 h 3931"/>
                <a:gd name="T114" fmla="*/ 2842 w 3968"/>
                <a:gd name="T115" fmla="*/ 1612 h 3931"/>
                <a:gd name="T116" fmla="*/ 2593 w 3968"/>
                <a:gd name="T117" fmla="*/ 1196 h 3931"/>
                <a:gd name="T118" fmla="*/ 2481 w 3968"/>
                <a:gd name="T119" fmla="*/ 779 h 3931"/>
                <a:gd name="T120" fmla="*/ 2651 w 3968"/>
                <a:gd name="T121" fmla="*/ 382 h 3931"/>
                <a:gd name="T122" fmla="*/ 2678 w 3968"/>
                <a:gd name="T123" fmla="*/ 358 h 3931"/>
                <a:gd name="T124" fmla="*/ 2728 w 3968"/>
                <a:gd name="T125" fmla="*/ 31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8" h="3931">
                  <a:moveTo>
                    <a:pt x="1392" y="1886"/>
                  </a:moveTo>
                  <a:lnTo>
                    <a:pt x="1330" y="1889"/>
                  </a:lnTo>
                  <a:lnTo>
                    <a:pt x="1269" y="1896"/>
                  </a:lnTo>
                  <a:lnTo>
                    <a:pt x="1208" y="1909"/>
                  </a:lnTo>
                  <a:lnTo>
                    <a:pt x="1148" y="1929"/>
                  </a:lnTo>
                  <a:lnTo>
                    <a:pt x="1088" y="1954"/>
                  </a:lnTo>
                  <a:lnTo>
                    <a:pt x="1032" y="1986"/>
                  </a:lnTo>
                  <a:lnTo>
                    <a:pt x="979" y="2021"/>
                  </a:lnTo>
                  <a:lnTo>
                    <a:pt x="931" y="2061"/>
                  </a:lnTo>
                  <a:lnTo>
                    <a:pt x="887" y="2104"/>
                  </a:lnTo>
                  <a:lnTo>
                    <a:pt x="848" y="2152"/>
                  </a:lnTo>
                  <a:lnTo>
                    <a:pt x="815" y="2201"/>
                  </a:lnTo>
                  <a:lnTo>
                    <a:pt x="784" y="2255"/>
                  </a:lnTo>
                  <a:lnTo>
                    <a:pt x="760" y="2309"/>
                  </a:lnTo>
                  <a:lnTo>
                    <a:pt x="741" y="2366"/>
                  </a:lnTo>
                  <a:lnTo>
                    <a:pt x="726" y="2426"/>
                  </a:lnTo>
                  <a:lnTo>
                    <a:pt x="716" y="2485"/>
                  </a:lnTo>
                  <a:lnTo>
                    <a:pt x="713" y="2546"/>
                  </a:lnTo>
                  <a:lnTo>
                    <a:pt x="715" y="2607"/>
                  </a:lnTo>
                  <a:lnTo>
                    <a:pt x="722" y="2668"/>
                  </a:lnTo>
                  <a:lnTo>
                    <a:pt x="736" y="2729"/>
                  </a:lnTo>
                  <a:lnTo>
                    <a:pt x="755" y="2789"/>
                  </a:lnTo>
                  <a:lnTo>
                    <a:pt x="781" y="2849"/>
                  </a:lnTo>
                  <a:lnTo>
                    <a:pt x="811" y="2906"/>
                  </a:lnTo>
                  <a:lnTo>
                    <a:pt x="847" y="2958"/>
                  </a:lnTo>
                  <a:lnTo>
                    <a:pt x="887" y="3006"/>
                  </a:lnTo>
                  <a:lnTo>
                    <a:pt x="931" y="3050"/>
                  </a:lnTo>
                  <a:lnTo>
                    <a:pt x="977" y="3089"/>
                  </a:lnTo>
                  <a:lnTo>
                    <a:pt x="1028" y="3123"/>
                  </a:lnTo>
                  <a:lnTo>
                    <a:pt x="1080" y="3153"/>
                  </a:lnTo>
                  <a:lnTo>
                    <a:pt x="1136" y="3177"/>
                  </a:lnTo>
                  <a:lnTo>
                    <a:pt x="1193" y="3196"/>
                  </a:lnTo>
                  <a:lnTo>
                    <a:pt x="1251" y="3211"/>
                  </a:lnTo>
                  <a:lnTo>
                    <a:pt x="1312" y="3221"/>
                  </a:lnTo>
                  <a:lnTo>
                    <a:pt x="1372" y="3224"/>
                  </a:lnTo>
                  <a:lnTo>
                    <a:pt x="1433" y="3222"/>
                  </a:lnTo>
                  <a:lnTo>
                    <a:pt x="1495" y="3215"/>
                  </a:lnTo>
                  <a:lnTo>
                    <a:pt x="1555" y="3201"/>
                  </a:lnTo>
                  <a:lnTo>
                    <a:pt x="1616" y="3182"/>
                  </a:lnTo>
                  <a:lnTo>
                    <a:pt x="1675" y="3156"/>
                  </a:lnTo>
                  <a:lnTo>
                    <a:pt x="1731" y="3126"/>
                  </a:lnTo>
                  <a:lnTo>
                    <a:pt x="1784" y="3090"/>
                  </a:lnTo>
                  <a:lnTo>
                    <a:pt x="1832" y="3050"/>
                  </a:lnTo>
                  <a:lnTo>
                    <a:pt x="1875" y="3006"/>
                  </a:lnTo>
                  <a:lnTo>
                    <a:pt x="1915" y="2960"/>
                  </a:lnTo>
                  <a:lnTo>
                    <a:pt x="1949" y="2909"/>
                  </a:lnTo>
                  <a:lnTo>
                    <a:pt x="1978" y="2857"/>
                  </a:lnTo>
                  <a:lnTo>
                    <a:pt x="2004" y="2801"/>
                  </a:lnTo>
                  <a:lnTo>
                    <a:pt x="2023" y="2744"/>
                  </a:lnTo>
                  <a:lnTo>
                    <a:pt x="2038" y="2686"/>
                  </a:lnTo>
                  <a:lnTo>
                    <a:pt x="2047" y="2626"/>
                  </a:lnTo>
                  <a:lnTo>
                    <a:pt x="2051" y="2565"/>
                  </a:lnTo>
                  <a:lnTo>
                    <a:pt x="2048" y="2504"/>
                  </a:lnTo>
                  <a:lnTo>
                    <a:pt x="2041" y="2443"/>
                  </a:lnTo>
                  <a:lnTo>
                    <a:pt x="2028" y="2382"/>
                  </a:lnTo>
                  <a:lnTo>
                    <a:pt x="2008" y="2321"/>
                  </a:lnTo>
                  <a:lnTo>
                    <a:pt x="1983" y="2262"/>
                  </a:lnTo>
                  <a:lnTo>
                    <a:pt x="1952" y="2206"/>
                  </a:lnTo>
                  <a:lnTo>
                    <a:pt x="1916" y="2153"/>
                  </a:lnTo>
                  <a:lnTo>
                    <a:pt x="1876" y="2106"/>
                  </a:lnTo>
                  <a:lnTo>
                    <a:pt x="1833" y="2062"/>
                  </a:lnTo>
                  <a:lnTo>
                    <a:pt x="1785" y="2022"/>
                  </a:lnTo>
                  <a:lnTo>
                    <a:pt x="1736" y="1988"/>
                  </a:lnTo>
                  <a:lnTo>
                    <a:pt x="1682" y="1959"/>
                  </a:lnTo>
                  <a:lnTo>
                    <a:pt x="1628" y="1933"/>
                  </a:lnTo>
                  <a:lnTo>
                    <a:pt x="1571" y="1914"/>
                  </a:lnTo>
                  <a:lnTo>
                    <a:pt x="1512" y="1899"/>
                  </a:lnTo>
                  <a:lnTo>
                    <a:pt x="1452" y="1890"/>
                  </a:lnTo>
                  <a:lnTo>
                    <a:pt x="1392" y="1886"/>
                  </a:lnTo>
                  <a:close/>
                  <a:moveTo>
                    <a:pt x="1127" y="1170"/>
                  </a:moveTo>
                  <a:lnTo>
                    <a:pt x="1349" y="1453"/>
                  </a:lnTo>
                  <a:lnTo>
                    <a:pt x="1353" y="1453"/>
                  </a:lnTo>
                  <a:lnTo>
                    <a:pt x="1362" y="1455"/>
                  </a:lnTo>
                  <a:lnTo>
                    <a:pt x="1379" y="1455"/>
                  </a:lnTo>
                  <a:lnTo>
                    <a:pt x="1400" y="1456"/>
                  </a:lnTo>
                  <a:lnTo>
                    <a:pt x="1423" y="1457"/>
                  </a:lnTo>
                  <a:lnTo>
                    <a:pt x="1450" y="1458"/>
                  </a:lnTo>
                  <a:lnTo>
                    <a:pt x="1476" y="1459"/>
                  </a:lnTo>
                  <a:lnTo>
                    <a:pt x="1503" y="1462"/>
                  </a:lnTo>
                  <a:lnTo>
                    <a:pt x="1528" y="1464"/>
                  </a:lnTo>
                  <a:lnTo>
                    <a:pt x="1550" y="1468"/>
                  </a:lnTo>
                  <a:lnTo>
                    <a:pt x="1783" y="1218"/>
                  </a:lnTo>
                  <a:lnTo>
                    <a:pt x="2183" y="1405"/>
                  </a:lnTo>
                  <a:lnTo>
                    <a:pt x="2139" y="1759"/>
                  </a:lnTo>
                  <a:lnTo>
                    <a:pt x="2182" y="1803"/>
                  </a:lnTo>
                  <a:lnTo>
                    <a:pt x="2222" y="1847"/>
                  </a:lnTo>
                  <a:lnTo>
                    <a:pt x="2259" y="1895"/>
                  </a:lnTo>
                  <a:lnTo>
                    <a:pt x="2295" y="1944"/>
                  </a:lnTo>
                  <a:lnTo>
                    <a:pt x="2650" y="1956"/>
                  </a:lnTo>
                  <a:lnTo>
                    <a:pt x="2771" y="2381"/>
                  </a:lnTo>
                  <a:lnTo>
                    <a:pt x="2475" y="2581"/>
                  </a:lnTo>
                  <a:lnTo>
                    <a:pt x="2470" y="2651"/>
                  </a:lnTo>
                  <a:lnTo>
                    <a:pt x="2462" y="2721"/>
                  </a:lnTo>
                  <a:lnTo>
                    <a:pt x="2448" y="2792"/>
                  </a:lnTo>
                  <a:lnTo>
                    <a:pt x="2688" y="3049"/>
                  </a:lnTo>
                  <a:lnTo>
                    <a:pt x="2474" y="3434"/>
                  </a:lnTo>
                  <a:lnTo>
                    <a:pt x="2121" y="3365"/>
                  </a:lnTo>
                  <a:lnTo>
                    <a:pt x="2119" y="3366"/>
                  </a:lnTo>
                  <a:lnTo>
                    <a:pt x="2112" y="3371"/>
                  </a:lnTo>
                  <a:lnTo>
                    <a:pt x="2102" y="3378"/>
                  </a:lnTo>
                  <a:lnTo>
                    <a:pt x="2088" y="3388"/>
                  </a:lnTo>
                  <a:lnTo>
                    <a:pt x="2074" y="3399"/>
                  </a:lnTo>
                  <a:lnTo>
                    <a:pt x="2056" y="3411"/>
                  </a:lnTo>
                  <a:lnTo>
                    <a:pt x="2038" y="3424"/>
                  </a:lnTo>
                  <a:lnTo>
                    <a:pt x="2018" y="3438"/>
                  </a:lnTo>
                  <a:lnTo>
                    <a:pt x="1999" y="3451"/>
                  </a:lnTo>
                  <a:lnTo>
                    <a:pt x="1981" y="3463"/>
                  </a:lnTo>
                  <a:lnTo>
                    <a:pt x="1962" y="3474"/>
                  </a:lnTo>
                  <a:lnTo>
                    <a:pt x="1945" y="3816"/>
                  </a:lnTo>
                  <a:lnTo>
                    <a:pt x="1519" y="3931"/>
                  </a:lnTo>
                  <a:lnTo>
                    <a:pt x="1330" y="3639"/>
                  </a:lnTo>
                  <a:lnTo>
                    <a:pt x="1270" y="3634"/>
                  </a:lnTo>
                  <a:lnTo>
                    <a:pt x="1212" y="3626"/>
                  </a:lnTo>
                  <a:lnTo>
                    <a:pt x="1154" y="3613"/>
                  </a:lnTo>
                  <a:lnTo>
                    <a:pt x="895" y="3856"/>
                  </a:lnTo>
                  <a:lnTo>
                    <a:pt x="509" y="3641"/>
                  </a:lnTo>
                  <a:lnTo>
                    <a:pt x="587" y="3293"/>
                  </a:lnTo>
                  <a:lnTo>
                    <a:pt x="549" y="3252"/>
                  </a:lnTo>
                  <a:lnTo>
                    <a:pt x="514" y="3209"/>
                  </a:lnTo>
                  <a:lnTo>
                    <a:pt x="481" y="3164"/>
                  </a:lnTo>
                  <a:lnTo>
                    <a:pt x="128" y="3158"/>
                  </a:lnTo>
                  <a:lnTo>
                    <a:pt x="0" y="2736"/>
                  </a:lnTo>
                  <a:lnTo>
                    <a:pt x="291" y="2532"/>
                  </a:lnTo>
                  <a:lnTo>
                    <a:pt x="295" y="2469"/>
                  </a:lnTo>
                  <a:lnTo>
                    <a:pt x="302" y="2406"/>
                  </a:lnTo>
                  <a:lnTo>
                    <a:pt x="40" y="2172"/>
                  </a:lnTo>
                  <a:lnTo>
                    <a:pt x="219" y="1769"/>
                  </a:lnTo>
                  <a:lnTo>
                    <a:pt x="578" y="1806"/>
                  </a:lnTo>
                  <a:lnTo>
                    <a:pt x="579" y="1805"/>
                  </a:lnTo>
                  <a:lnTo>
                    <a:pt x="585" y="1799"/>
                  </a:lnTo>
                  <a:lnTo>
                    <a:pt x="595" y="1789"/>
                  </a:lnTo>
                  <a:lnTo>
                    <a:pt x="608" y="1778"/>
                  </a:lnTo>
                  <a:lnTo>
                    <a:pt x="623" y="1764"/>
                  </a:lnTo>
                  <a:lnTo>
                    <a:pt x="639" y="1749"/>
                  </a:lnTo>
                  <a:lnTo>
                    <a:pt x="657" y="1733"/>
                  </a:lnTo>
                  <a:lnTo>
                    <a:pt x="674" y="1718"/>
                  </a:lnTo>
                  <a:lnTo>
                    <a:pt x="692" y="1702"/>
                  </a:lnTo>
                  <a:lnTo>
                    <a:pt x="709" y="1687"/>
                  </a:lnTo>
                  <a:lnTo>
                    <a:pt x="725" y="1675"/>
                  </a:lnTo>
                  <a:lnTo>
                    <a:pt x="713" y="1321"/>
                  </a:lnTo>
                  <a:lnTo>
                    <a:pt x="1127" y="1170"/>
                  </a:lnTo>
                  <a:close/>
                  <a:moveTo>
                    <a:pt x="3148" y="430"/>
                  </a:moveTo>
                  <a:lnTo>
                    <a:pt x="3101" y="432"/>
                  </a:lnTo>
                  <a:lnTo>
                    <a:pt x="3052" y="439"/>
                  </a:lnTo>
                  <a:lnTo>
                    <a:pt x="3005" y="451"/>
                  </a:lnTo>
                  <a:lnTo>
                    <a:pt x="2958" y="470"/>
                  </a:lnTo>
                  <a:lnTo>
                    <a:pt x="2914" y="496"/>
                  </a:lnTo>
                  <a:lnTo>
                    <a:pt x="2874" y="525"/>
                  </a:lnTo>
                  <a:lnTo>
                    <a:pt x="2839" y="559"/>
                  </a:lnTo>
                  <a:lnTo>
                    <a:pt x="2808" y="596"/>
                  </a:lnTo>
                  <a:lnTo>
                    <a:pt x="2783" y="636"/>
                  </a:lnTo>
                  <a:lnTo>
                    <a:pt x="2762" y="679"/>
                  </a:lnTo>
                  <a:lnTo>
                    <a:pt x="2747" y="724"/>
                  </a:lnTo>
                  <a:lnTo>
                    <a:pt x="2737" y="770"/>
                  </a:lnTo>
                  <a:lnTo>
                    <a:pt x="2732" y="817"/>
                  </a:lnTo>
                  <a:lnTo>
                    <a:pt x="2733" y="866"/>
                  </a:lnTo>
                  <a:lnTo>
                    <a:pt x="2741" y="914"/>
                  </a:lnTo>
                  <a:lnTo>
                    <a:pt x="2754" y="961"/>
                  </a:lnTo>
                  <a:lnTo>
                    <a:pt x="2773" y="1007"/>
                  </a:lnTo>
                  <a:lnTo>
                    <a:pt x="2798" y="1052"/>
                  </a:lnTo>
                  <a:lnTo>
                    <a:pt x="2828" y="1091"/>
                  </a:lnTo>
                  <a:lnTo>
                    <a:pt x="2861" y="1126"/>
                  </a:lnTo>
                  <a:lnTo>
                    <a:pt x="2898" y="1156"/>
                  </a:lnTo>
                  <a:lnTo>
                    <a:pt x="2938" y="1183"/>
                  </a:lnTo>
                  <a:lnTo>
                    <a:pt x="2981" y="1204"/>
                  </a:lnTo>
                  <a:lnTo>
                    <a:pt x="3025" y="1218"/>
                  </a:lnTo>
                  <a:lnTo>
                    <a:pt x="3073" y="1229"/>
                  </a:lnTo>
                  <a:lnTo>
                    <a:pt x="3120" y="1233"/>
                  </a:lnTo>
                  <a:lnTo>
                    <a:pt x="3167" y="1232"/>
                  </a:lnTo>
                  <a:lnTo>
                    <a:pt x="3216" y="1226"/>
                  </a:lnTo>
                  <a:lnTo>
                    <a:pt x="3263" y="1212"/>
                  </a:lnTo>
                  <a:lnTo>
                    <a:pt x="3310" y="1193"/>
                  </a:lnTo>
                  <a:lnTo>
                    <a:pt x="3354" y="1167"/>
                  </a:lnTo>
                  <a:lnTo>
                    <a:pt x="3394" y="1138"/>
                  </a:lnTo>
                  <a:lnTo>
                    <a:pt x="3429" y="1104"/>
                  </a:lnTo>
                  <a:lnTo>
                    <a:pt x="3459" y="1068"/>
                  </a:lnTo>
                  <a:lnTo>
                    <a:pt x="3485" y="1028"/>
                  </a:lnTo>
                  <a:lnTo>
                    <a:pt x="3505" y="984"/>
                  </a:lnTo>
                  <a:lnTo>
                    <a:pt x="3521" y="939"/>
                  </a:lnTo>
                  <a:lnTo>
                    <a:pt x="3531" y="893"/>
                  </a:lnTo>
                  <a:lnTo>
                    <a:pt x="3536" y="846"/>
                  </a:lnTo>
                  <a:lnTo>
                    <a:pt x="3535" y="798"/>
                  </a:lnTo>
                  <a:lnTo>
                    <a:pt x="3527" y="750"/>
                  </a:lnTo>
                  <a:lnTo>
                    <a:pt x="3514" y="702"/>
                  </a:lnTo>
                  <a:lnTo>
                    <a:pt x="3495" y="656"/>
                  </a:lnTo>
                  <a:lnTo>
                    <a:pt x="3470" y="612"/>
                  </a:lnTo>
                  <a:lnTo>
                    <a:pt x="3441" y="572"/>
                  </a:lnTo>
                  <a:lnTo>
                    <a:pt x="3407" y="537"/>
                  </a:lnTo>
                  <a:lnTo>
                    <a:pt x="3370" y="507"/>
                  </a:lnTo>
                  <a:lnTo>
                    <a:pt x="3330" y="481"/>
                  </a:lnTo>
                  <a:lnTo>
                    <a:pt x="3287" y="461"/>
                  </a:lnTo>
                  <a:lnTo>
                    <a:pt x="3242" y="445"/>
                  </a:lnTo>
                  <a:lnTo>
                    <a:pt x="3195" y="435"/>
                  </a:lnTo>
                  <a:lnTo>
                    <a:pt x="3148" y="430"/>
                  </a:lnTo>
                  <a:close/>
                  <a:moveTo>
                    <a:pt x="2981" y="0"/>
                  </a:moveTo>
                  <a:lnTo>
                    <a:pt x="3114" y="170"/>
                  </a:lnTo>
                  <a:lnTo>
                    <a:pt x="3118" y="170"/>
                  </a:lnTo>
                  <a:lnTo>
                    <a:pt x="3127" y="171"/>
                  </a:lnTo>
                  <a:lnTo>
                    <a:pt x="3142" y="171"/>
                  </a:lnTo>
                  <a:lnTo>
                    <a:pt x="3159" y="172"/>
                  </a:lnTo>
                  <a:lnTo>
                    <a:pt x="3178" y="173"/>
                  </a:lnTo>
                  <a:lnTo>
                    <a:pt x="3199" y="175"/>
                  </a:lnTo>
                  <a:lnTo>
                    <a:pt x="3218" y="176"/>
                  </a:lnTo>
                  <a:lnTo>
                    <a:pt x="3235" y="178"/>
                  </a:lnTo>
                  <a:lnTo>
                    <a:pt x="3375" y="28"/>
                  </a:lnTo>
                  <a:lnTo>
                    <a:pt x="3616" y="141"/>
                  </a:lnTo>
                  <a:lnTo>
                    <a:pt x="3589" y="354"/>
                  </a:lnTo>
                  <a:lnTo>
                    <a:pt x="3623" y="388"/>
                  </a:lnTo>
                  <a:lnTo>
                    <a:pt x="3653" y="426"/>
                  </a:lnTo>
                  <a:lnTo>
                    <a:pt x="3682" y="464"/>
                  </a:lnTo>
                  <a:lnTo>
                    <a:pt x="3896" y="473"/>
                  </a:lnTo>
                  <a:lnTo>
                    <a:pt x="3968" y="727"/>
                  </a:lnTo>
                  <a:lnTo>
                    <a:pt x="3790" y="847"/>
                  </a:lnTo>
                  <a:lnTo>
                    <a:pt x="3785" y="910"/>
                  </a:lnTo>
                  <a:lnTo>
                    <a:pt x="3775" y="973"/>
                  </a:lnTo>
                  <a:lnTo>
                    <a:pt x="3919" y="1127"/>
                  </a:lnTo>
                  <a:lnTo>
                    <a:pt x="3790" y="1359"/>
                  </a:lnTo>
                  <a:lnTo>
                    <a:pt x="3578" y="1318"/>
                  </a:lnTo>
                  <a:lnTo>
                    <a:pt x="3576" y="1320"/>
                  </a:lnTo>
                  <a:lnTo>
                    <a:pt x="3568" y="1325"/>
                  </a:lnTo>
                  <a:lnTo>
                    <a:pt x="3558" y="1332"/>
                  </a:lnTo>
                  <a:lnTo>
                    <a:pt x="3544" y="1342"/>
                  </a:lnTo>
                  <a:lnTo>
                    <a:pt x="3530" y="1353"/>
                  </a:lnTo>
                  <a:lnTo>
                    <a:pt x="3514" y="1364"/>
                  </a:lnTo>
                  <a:lnTo>
                    <a:pt x="3498" y="1373"/>
                  </a:lnTo>
                  <a:lnTo>
                    <a:pt x="3482" y="1383"/>
                  </a:lnTo>
                  <a:lnTo>
                    <a:pt x="3473" y="1589"/>
                  </a:lnTo>
                  <a:lnTo>
                    <a:pt x="3217" y="1657"/>
                  </a:lnTo>
                  <a:lnTo>
                    <a:pt x="3103" y="1483"/>
                  </a:lnTo>
                  <a:lnTo>
                    <a:pt x="3050" y="1478"/>
                  </a:lnTo>
                  <a:lnTo>
                    <a:pt x="2998" y="1468"/>
                  </a:lnTo>
                  <a:lnTo>
                    <a:pt x="2842" y="1612"/>
                  </a:lnTo>
                  <a:lnTo>
                    <a:pt x="2610" y="1484"/>
                  </a:lnTo>
                  <a:lnTo>
                    <a:pt x="2657" y="1275"/>
                  </a:lnTo>
                  <a:lnTo>
                    <a:pt x="2623" y="1238"/>
                  </a:lnTo>
                  <a:lnTo>
                    <a:pt x="2593" y="1196"/>
                  </a:lnTo>
                  <a:lnTo>
                    <a:pt x="2382" y="1194"/>
                  </a:lnTo>
                  <a:lnTo>
                    <a:pt x="2304" y="941"/>
                  </a:lnTo>
                  <a:lnTo>
                    <a:pt x="2479" y="818"/>
                  </a:lnTo>
                  <a:lnTo>
                    <a:pt x="2481" y="779"/>
                  </a:lnTo>
                  <a:lnTo>
                    <a:pt x="2485" y="742"/>
                  </a:lnTo>
                  <a:lnTo>
                    <a:pt x="2328" y="601"/>
                  </a:lnTo>
                  <a:lnTo>
                    <a:pt x="2436" y="359"/>
                  </a:lnTo>
                  <a:lnTo>
                    <a:pt x="2651" y="382"/>
                  </a:lnTo>
                  <a:lnTo>
                    <a:pt x="2653" y="381"/>
                  </a:lnTo>
                  <a:lnTo>
                    <a:pt x="2658" y="375"/>
                  </a:lnTo>
                  <a:lnTo>
                    <a:pt x="2667" y="367"/>
                  </a:lnTo>
                  <a:lnTo>
                    <a:pt x="2678" y="358"/>
                  </a:lnTo>
                  <a:lnTo>
                    <a:pt x="2690" y="347"/>
                  </a:lnTo>
                  <a:lnTo>
                    <a:pt x="2702" y="335"/>
                  </a:lnTo>
                  <a:lnTo>
                    <a:pt x="2715" y="324"/>
                  </a:lnTo>
                  <a:lnTo>
                    <a:pt x="2728" y="313"/>
                  </a:lnTo>
                  <a:lnTo>
                    <a:pt x="2739" y="303"/>
                  </a:lnTo>
                  <a:lnTo>
                    <a:pt x="2732" y="9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E2001A">
                <a:lumMod val="10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pic>
          <p:nvPicPr>
            <p:cNvPr id="30" name="Graphic 29" descr="Database with solid fill">
              <a:extLst>
                <a:ext uri="{FF2B5EF4-FFF2-40B4-BE49-F238E27FC236}">
                  <a16:creationId xmlns:a16="http://schemas.microsoft.com/office/drawing/2014/main" id="{3E7B612F-17B4-039C-E1FE-2AB5CAFE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05296" y="3507538"/>
              <a:ext cx="212400" cy="212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B2EEAE-6C91-E94B-B466-D5170B92CEC2}"/>
                </a:ext>
              </a:extLst>
            </p:cNvPr>
            <p:cNvSpPr txBox="1"/>
            <p:nvPr/>
          </p:nvSpPr>
          <p:spPr>
            <a:xfrm>
              <a:off x="4289141" y="3143628"/>
              <a:ext cx="935267" cy="6062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800 </a:t>
              </a:r>
              <a:r>
                <a:rPr lang="hr-HR" sz="900" dirty="0" err="1">
                  <a:solidFill>
                    <a:srgbClr val="E2001A"/>
                  </a:solidFill>
                </a:rPr>
                <a:t>batches</a:t>
              </a:r>
              <a:endParaRPr lang="hr-HR" sz="900" dirty="0">
                <a:solidFill>
                  <a:srgbClr val="E2001A"/>
                </a:solidFill>
              </a:endParaRPr>
            </a:p>
            <a:p>
              <a:pPr marL="171450" indent="-171450"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  <a:buFont typeface="Wingdings" panose="05000000000000000000" pitchFamily="2" charset="2"/>
                <a:buChar char="Ø"/>
              </a:pPr>
              <a:endParaRPr lang="hr-HR" sz="900" dirty="0">
                <a:solidFill>
                  <a:srgbClr val="E2001A"/>
                </a:solidFill>
              </a:endParaRPr>
            </a:p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900 </a:t>
              </a:r>
              <a:r>
                <a:rPr lang="hr-HR" sz="900" dirty="0" err="1">
                  <a:solidFill>
                    <a:srgbClr val="E2001A"/>
                  </a:solidFill>
                </a:rPr>
                <a:t>objects</a:t>
              </a:r>
              <a:endParaRPr lang="en-GB" sz="90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108E83-633B-33EC-2926-EA4BE3540E70}"/>
              </a:ext>
            </a:extLst>
          </p:cNvPr>
          <p:cNvGrpSpPr/>
          <p:nvPr/>
        </p:nvGrpSpPr>
        <p:grpSpPr>
          <a:xfrm>
            <a:off x="5687389" y="3022481"/>
            <a:ext cx="1324625" cy="759984"/>
            <a:chOff x="5687389" y="3022481"/>
            <a:chExt cx="1324625" cy="759984"/>
          </a:xfrm>
        </p:grpSpPr>
        <p:sp>
          <p:nvSpPr>
            <p:cNvPr id="33" name="Rounded Rectangle 12">
              <a:extLst>
                <a:ext uri="{FF2B5EF4-FFF2-40B4-BE49-F238E27FC236}">
                  <a16:creationId xmlns:a16="http://schemas.microsoft.com/office/drawing/2014/main" id="{C9C1FCF7-8E03-DA5F-AFF4-D735A314FDAF}"/>
                </a:ext>
              </a:extLst>
            </p:cNvPr>
            <p:cNvSpPr/>
            <p:nvPr/>
          </p:nvSpPr>
          <p:spPr bwMode="auto">
            <a:xfrm>
              <a:off x="5687389" y="3022481"/>
              <a:ext cx="1210597" cy="759984"/>
            </a:xfrm>
            <a:prstGeom prst="roundRect">
              <a:avLst>
                <a:gd name="adj" fmla="val 8748"/>
              </a:avLst>
            </a:prstGeom>
            <a:solidFill>
              <a:srgbClr val="FFEFF1"/>
            </a:solidFill>
            <a:ln w="3175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00" b="1" noProof="1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CE405DA6-FEF2-3E51-3593-0A34ED926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806" y="3112860"/>
              <a:ext cx="213153" cy="211005"/>
            </a:xfrm>
            <a:custGeom>
              <a:avLst/>
              <a:gdLst>
                <a:gd name="T0" fmla="*/ 1208 w 3968"/>
                <a:gd name="T1" fmla="*/ 1909 h 3931"/>
                <a:gd name="T2" fmla="*/ 979 w 3968"/>
                <a:gd name="T3" fmla="*/ 2021 h 3931"/>
                <a:gd name="T4" fmla="*/ 815 w 3968"/>
                <a:gd name="T5" fmla="*/ 2201 h 3931"/>
                <a:gd name="T6" fmla="*/ 726 w 3968"/>
                <a:gd name="T7" fmla="*/ 2426 h 3931"/>
                <a:gd name="T8" fmla="*/ 722 w 3968"/>
                <a:gd name="T9" fmla="*/ 2668 h 3931"/>
                <a:gd name="T10" fmla="*/ 811 w 3968"/>
                <a:gd name="T11" fmla="*/ 2906 h 3931"/>
                <a:gd name="T12" fmla="*/ 977 w 3968"/>
                <a:gd name="T13" fmla="*/ 3089 h 3931"/>
                <a:gd name="T14" fmla="*/ 1193 w 3968"/>
                <a:gd name="T15" fmla="*/ 3196 h 3931"/>
                <a:gd name="T16" fmla="*/ 1433 w 3968"/>
                <a:gd name="T17" fmla="*/ 3222 h 3931"/>
                <a:gd name="T18" fmla="*/ 1675 w 3968"/>
                <a:gd name="T19" fmla="*/ 3156 h 3931"/>
                <a:gd name="T20" fmla="*/ 1875 w 3968"/>
                <a:gd name="T21" fmla="*/ 3006 h 3931"/>
                <a:gd name="T22" fmla="*/ 2004 w 3968"/>
                <a:gd name="T23" fmla="*/ 2801 h 3931"/>
                <a:gd name="T24" fmla="*/ 2051 w 3968"/>
                <a:gd name="T25" fmla="*/ 2565 h 3931"/>
                <a:gd name="T26" fmla="*/ 2008 w 3968"/>
                <a:gd name="T27" fmla="*/ 2321 h 3931"/>
                <a:gd name="T28" fmla="*/ 1876 w 3968"/>
                <a:gd name="T29" fmla="*/ 2106 h 3931"/>
                <a:gd name="T30" fmla="*/ 1682 w 3968"/>
                <a:gd name="T31" fmla="*/ 1959 h 3931"/>
                <a:gd name="T32" fmla="*/ 1452 w 3968"/>
                <a:gd name="T33" fmla="*/ 1890 h 3931"/>
                <a:gd name="T34" fmla="*/ 1353 w 3968"/>
                <a:gd name="T35" fmla="*/ 1453 h 3931"/>
                <a:gd name="T36" fmla="*/ 1423 w 3968"/>
                <a:gd name="T37" fmla="*/ 1457 h 3931"/>
                <a:gd name="T38" fmla="*/ 1528 w 3968"/>
                <a:gd name="T39" fmla="*/ 1464 h 3931"/>
                <a:gd name="T40" fmla="*/ 2139 w 3968"/>
                <a:gd name="T41" fmla="*/ 1759 h 3931"/>
                <a:gd name="T42" fmla="*/ 2295 w 3968"/>
                <a:gd name="T43" fmla="*/ 1944 h 3931"/>
                <a:gd name="T44" fmla="*/ 2470 w 3968"/>
                <a:gd name="T45" fmla="*/ 2651 h 3931"/>
                <a:gd name="T46" fmla="*/ 2474 w 3968"/>
                <a:gd name="T47" fmla="*/ 3434 h 3931"/>
                <a:gd name="T48" fmla="*/ 2102 w 3968"/>
                <a:gd name="T49" fmla="*/ 3378 h 3931"/>
                <a:gd name="T50" fmla="*/ 2038 w 3968"/>
                <a:gd name="T51" fmla="*/ 3424 h 3931"/>
                <a:gd name="T52" fmla="*/ 1962 w 3968"/>
                <a:gd name="T53" fmla="*/ 3474 h 3931"/>
                <a:gd name="T54" fmla="*/ 1270 w 3968"/>
                <a:gd name="T55" fmla="*/ 3634 h 3931"/>
                <a:gd name="T56" fmla="*/ 509 w 3968"/>
                <a:gd name="T57" fmla="*/ 3641 h 3931"/>
                <a:gd name="T58" fmla="*/ 481 w 3968"/>
                <a:gd name="T59" fmla="*/ 3164 h 3931"/>
                <a:gd name="T60" fmla="*/ 295 w 3968"/>
                <a:gd name="T61" fmla="*/ 2469 h 3931"/>
                <a:gd name="T62" fmla="*/ 578 w 3968"/>
                <a:gd name="T63" fmla="*/ 1806 h 3931"/>
                <a:gd name="T64" fmla="*/ 608 w 3968"/>
                <a:gd name="T65" fmla="*/ 1778 h 3931"/>
                <a:gd name="T66" fmla="*/ 674 w 3968"/>
                <a:gd name="T67" fmla="*/ 1718 h 3931"/>
                <a:gd name="T68" fmla="*/ 713 w 3968"/>
                <a:gd name="T69" fmla="*/ 1321 h 3931"/>
                <a:gd name="T70" fmla="*/ 3052 w 3968"/>
                <a:gd name="T71" fmla="*/ 439 h 3931"/>
                <a:gd name="T72" fmla="*/ 2874 w 3968"/>
                <a:gd name="T73" fmla="*/ 525 h 3931"/>
                <a:gd name="T74" fmla="*/ 2762 w 3968"/>
                <a:gd name="T75" fmla="*/ 679 h 3931"/>
                <a:gd name="T76" fmla="*/ 2733 w 3968"/>
                <a:gd name="T77" fmla="*/ 866 h 3931"/>
                <a:gd name="T78" fmla="*/ 2798 w 3968"/>
                <a:gd name="T79" fmla="*/ 1052 h 3931"/>
                <a:gd name="T80" fmla="*/ 2938 w 3968"/>
                <a:gd name="T81" fmla="*/ 1183 h 3931"/>
                <a:gd name="T82" fmla="*/ 3120 w 3968"/>
                <a:gd name="T83" fmla="*/ 1233 h 3931"/>
                <a:gd name="T84" fmla="*/ 3310 w 3968"/>
                <a:gd name="T85" fmla="*/ 1193 h 3931"/>
                <a:gd name="T86" fmla="*/ 3459 w 3968"/>
                <a:gd name="T87" fmla="*/ 1068 h 3931"/>
                <a:gd name="T88" fmla="*/ 3531 w 3968"/>
                <a:gd name="T89" fmla="*/ 893 h 3931"/>
                <a:gd name="T90" fmla="*/ 3514 w 3968"/>
                <a:gd name="T91" fmla="*/ 702 h 3931"/>
                <a:gd name="T92" fmla="*/ 3407 w 3968"/>
                <a:gd name="T93" fmla="*/ 537 h 3931"/>
                <a:gd name="T94" fmla="*/ 3242 w 3968"/>
                <a:gd name="T95" fmla="*/ 445 h 3931"/>
                <a:gd name="T96" fmla="*/ 3114 w 3968"/>
                <a:gd name="T97" fmla="*/ 170 h 3931"/>
                <a:gd name="T98" fmla="*/ 3159 w 3968"/>
                <a:gd name="T99" fmla="*/ 172 h 3931"/>
                <a:gd name="T100" fmla="*/ 3235 w 3968"/>
                <a:gd name="T101" fmla="*/ 178 h 3931"/>
                <a:gd name="T102" fmla="*/ 3623 w 3968"/>
                <a:gd name="T103" fmla="*/ 388 h 3931"/>
                <a:gd name="T104" fmla="*/ 3968 w 3968"/>
                <a:gd name="T105" fmla="*/ 727 h 3931"/>
                <a:gd name="T106" fmla="*/ 3919 w 3968"/>
                <a:gd name="T107" fmla="*/ 1127 h 3931"/>
                <a:gd name="T108" fmla="*/ 3568 w 3968"/>
                <a:gd name="T109" fmla="*/ 1325 h 3931"/>
                <a:gd name="T110" fmla="*/ 3514 w 3968"/>
                <a:gd name="T111" fmla="*/ 1364 h 3931"/>
                <a:gd name="T112" fmla="*/ 3217 w 3968"/>
                <a:gd name="T113" fmla="*/ 1657 h 3931"/>
                <a:gd name="T114" fmla="*/ 2842 w 3968"/>
                <a:gd name="T115" fmla="*/ 1612 h 3931"/>
                <a:gd name="T116" fmla="*/ 2593 w 3968"/>
                <a:gd name="T117" fmla="*/ 1196 h 3931"/>
                <a:gd name="T118" fmla="*/ 2481 w 3968"/>
                <a:gd name="T119" fmla="*/ 779 h 3931"/>
                <a:gd name="T120" fmla="*/ 2651 w 3968"/>
                <a:gd name="T121" fmla="*/ 382 h 3931"/>
                <a:gd name="T122" fmla="*/ 2678 w 3968"/>
                <a:gd name="T123" fmla="*/ 358 h 3931"/>
                <a:gd name="T124" fmla="*/ 2728 w 3968"/>
                <a:gd name="T125" fmla="*/ 31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8" h="3931">
                  <a:moveTo>
                    <a:pt x="1392" y="1886"/>
                  </a:moveTo>
                  <a:lnTo>
                    <a:pt x="1330" y="1889"/>
                  </a:lnTo>
                  <a:lnTo>
                    <a:pt x="1269" y="1896"/>
                  </a:lnTo>
                  <a:lnTo>
                    <a:pt x="1208" y="1909"/>
                  </a:lnTo>
                  <a:lnTo>
                    <a:pt x="1148" y="1929"/>
                  </a:lnTo>
                  <a:lnTo>
                    <a:pt x="1088" y="1954"/>
                  </a:lnTo>
                  <a:lnTo>
                    <a:pt x="1032" y="1986"/>
                  </a:lnTo>
                  <a:lnTo>
                    <a:pt x="979" y="2021"/>
                  </a:lnTo>
                  <a:lnTo>
                    <a:pt x="931" y="2061"/>
                  </a:lnTo>
                  <a:lnTo>
                    <a:pt x="887" y="2104"/>
                  </a:lnTo>
                  <a:lnTo>
                    <a:pt x="848" y="2152"/>
                  </a:lnTo>
                  <a:lnTo>
                    <a:pt x="815" y="2201"/>
                  </a:lnTo>
                  <a:lnTo>
                    <a:pt x="784" y="2255"/>
                  </a:lnTo>
                  <a:lnTo>
                    <a:pt x="760" y="2309"/>
                  </a:lnTo>
                  <a:lnTo>
                    <a:pt x="741" y="2366"/>
                  </a:lnTo>
                  <a:lnTo>
                    <a:pt x="726" y="2426"/>
                  </a:lnTo>
                  <a:lnTo>
                    <a:pt x="716" y="2485"/>
                  </a:lnTo>
                  <a:lnTo>
                    <a:pt x="713" y="2546"/>
                  </a:lnTo>
                  <a:lnTo>
                    <a:pt x="715" y="2607"/>
                  </a:lnTo>
                  <a:lnTo>
                    <a:pt x="722" y="2668"/>
                  </a:lnTo>
                  <a:lnTo>
                    <a:pt x="736" y="2729"/>
                  </a:lnTo>
                  <a:lnTo>
                    <a:pt x="755" y="2789"/>
                  </a:lnTo>
                  <a:lnTo>
                    <a:pt x="781" y="2849"/>
                  </a:lnTo>
                  <a:lnTo>
                    <a:pt x="811" y="2906"/>
                  </a:lnTo>
                  <a:lnTo>
                    <a:pt x="847" y="2958"/>
                  </a:lnTo>
                  <a:lnTo>
                    <a:pt x="887" y="3006"/>
                  </a:lnTo>
                  <a:lnTo>
                    <a:pt x="931" y="3050"/>
                  </a:lnTo>
                  <a:lnTo>
                    <a:pt x="977" y="3089"/>
                  </a:lnTo>
                  <a:lnTo>
                    <a:pt x="1028" y="3123"/>
                  </a:lnTo>
                  <a:lnTo>
                    <a:pt x="1080" y="3153"/>
                  </a:lnTo>
                  <a:lnTo>
                    <a:pt x="1136" y="3177"/>
                  </a:lnTo>
                  <a:lnTo>
                    <a:pt x="1193" y="3196"/>
                  </a:lnTo>
                  <a:lnTo>
                    <a:pt x="1251" y="3211"/>
                  </a:lnTo>
                  <a:lnTo>
                    <a:pt x="1312" y="3221"/>
                  </a:lnTo>
                  <a:lnTo>
                    <a:pt x="1372" y="3224"/>
                  </a:lnTo>
                  <a:lnTo>
                    <a:pt x="1433" y="3222"/>
                  </a:lnTo>
                  <a:lnTo>
                    <a:pt x="1495" y="3215"/>
                  </a:lnTo>
                  <a:lnTo>
                    <a:pt x="1555" y="3201"/>
                  </a:lnTo>
                  <a:lnTo>
                    <a:pt x="1616" y="3182"/>
                  </a:lnTo>
                  <a:lnTo>
                    <a:pt x="1675" y="3156"/>
                  </a:lnTo>
                  <a:lnTo>
                    <a:pt x="1731" y="3126"/>
                  </a:lnTo>
                  <a:lnTo>
                    <a:pt x="1784" y="3090"/>
                  </a:lnTo>
                  <a:lnTo>
                    <a:pt x="1832" y="3050"/>
                  </a:lnTo>
                  <a:lnTo>
                    <a:pt x="1875" y="3006"/>
                  </a:lnTo>
                  <a:lnTo>
                    <a:pt x="1915" y="2960"/>
                  </a:lnTo>
                  <a:lnTo>
                    <a:pt x="1949" y="2909"/>
                  </a:lnTo>
                  <a:lnTo>
                    <a:pt x="1978" y="2857"/>
                  </a:lnTo>
                  <a:lnTo>
                    <a:pt x="2004" y="2801"/>
                  </a:lnTo>
                  <a:lnTo>
                    <a:pt x="2023" y="2744"/>
                  </a:lnTo>
                  <a:lnTo>
                    <a:pt x="2038" y="2686"/>
                  </a:lnTo>
                  <a:lnTo>
                    <a:pt x="2047" y="2626"/>
                  </a:lnTo>
                  <a:lnTo>
                    <a:pt x="2051" y="2565"/>
                  </a:lnTo>
                  <a:lnTo>
                    <a:pt x="2048" y="2504"/>
                  </a:lnTo>
                  <a:lnTo>
                    <a:pt x="2041" y="2443"/>
                  </a:lnTo>
                  <a:lnTo>
                    <a:pt x="2028" y="2382"/>
                  </a:lnTo>
                  <a:lnTo>
                    <a:pt x="2008" y="2321"/>
                  </a:lnTo>
                  <a:lnTo>
                    <a:pt x="1983" y="2262"/>
                  </a:lnTo>
                  <a:lnTo>
                    <a:pt x="1952" y="2206"/>
                  </a:lnTo>
                  <a:lnTo>
                    <a:pt x="1916" y="2153"/>
                  </a:lnTo>
                  <a:lnTo>
                    <a:pt x="1876" y="2106"/>
                  </a:lnTo>
                  <a:lnTo>
                    <a:pt x="1833" y="2062"/>
                  </a:lnTo>
                  <a:lnTo>
                    <a:pt x="1785" y="2022"/>
                  </a:lnTo>
                  <a:lnTo>
                    <a:pt x="1736" y="1988"/>
                  </a:lnTo>
                  <a:lnTo>
                    <a:pt x="1682" y="1959"/>
                  </a:lnTo>
                  <a:lnTo>
                    <a:pt x="1628" y="1933"/>
                  </a:lnTo>
                  <a:lnTo>
                    <a:pt x="1571" y="1914"/>
                  </a:lnTo>
                  <a:lnTo>
                    <a:pt x="1512" y="1899"/>
                  </a:lnTo>
                  <a:lnTo>
                    <a:pt x="1452" y="1890"/>
                  </a:lnTo>
                  <a:lnTo>
                    <a:pt x="1392" y="1886"/>
                  </a:lnTo>
                  <a:close/>
                  <a:moveTo>
                    <a:pt x="1127" y="1170"/>
                  </a:moveTo>
                  <a:lnTo>
                    <a:pt x="1349" y="1453"/>
                  </a:lnTo>
                  <a:lnTo>
                    <a:pt x="1353" y="1453"/>
                  </a:lnTo>
                  <a:lnTo>
                    <a:pt x="1362" y="1455"/>
                  </a:lnTo>
                  <a:lnTo>
                    <a:pt x="1379" y="1455"/>
                  </a:lnTo>
                  <a:lnTo>
                    <a:pt x="1400" y="1456"/>
                  </a:lnTo>
                  <a:lnTo>
                    <a:pt x="1423" y="1457"/>
                  </a:lnTo>
                  <a:lnTo>
                    <a:pt x="1450" y="1458"/>
                  </a:lnTo>
                  <a:lnTo>
                    <a:pt x="1476" y="1459"/>
                  </a:lnTo>
                  <a:lnTo>
                    <a:pt x="1503" y="1462"/>
                  </a:lnTo>
                  <a:lnTo>
                    <a:pt x="1528" y="1464"/>
                  </a:lnTo>
                  <a:lnTo>
                    <a:pt x="1550" y="1468"/>
                  </a:lnTo>
                  <a:lnTo>
                    <a:pt x="1783" y="1218"/>
                  </a:lnTo>
                  <a:lnTo>
                    <a:pt x="2183" y="1405"/>
                  </a:lnTo>
                  <a:lnTo>
                    <a:pt x="2139" y="1759"/>
                  </a:lnTo>
                  <a:lnTo>
                    <a:pt x="2182" y="1803"/>
                  </a:lnTo>
                  <a:lnTo>
                    <a:pt x="2222" y="1847"/>
                  </a:lnTo>
                  <a:lnTo>
                    <a:pt x="2259" y="1895"/>
                  </a:lnTo>
                  <a:lnTo>
                    <a:pt x="2295" y="1944"/>
                  </a:lnTo>
                  <a:lnTo>
                    <a:pt x="2650" y="1956"/>
                  </a:lnTo>
                  <a:lnTo>
                    <a:pt x="2771" y="2381"/>
                  </a:lnTo>
                  <a:lnTo>
                    <a:pt x="2475" y="2581"/>
                  </a:lnTo>
                  <a:lnTo>
                    <a:pt x="2470" y="2651"/>
                  </a:lnTo>
                  <a:lnTo>
                    <a:pt x="2462" y="2721"/>
                  </a:lnTo>
                  <a:lnTo>
                    <a:pt x="2448" y="2792"/>
                  </a:lnTo>
                  <a:lnTo>
                    <a:pt x="2688" y="3049"/>
                  </a:lnTo>
                  <a:lnTo>
                    <a:pt x="2474" y="3434"/>
                  </a:lnTo>
                  <a:lnTo>
                    <a:pt x="2121" y="3365"/>
                  </a:lnTo>
                  <a:lnTo>
                    <a:pt x="2119" y="3366"/>
                  </a:lnTo>
                  <a:lnTo>
                    <a:pt x="2112" y="3371"/>
                  </a:lnTo>
                  <a:lnTo>
                    <a:pt x="2102" y="3378"/>
                  </a:lnTo>
                  <a:lnTo>
                    <a:pt x="2088" y="3388"/>
                  </a:lnTo>
                  <a:lnTo>
                    <a:pt x="2074" y="3399"/>
                  </a:lnTo>
                  <a:lnTo>
                    <a:pt x="2056" y="3411"/>
                  </a:lnTo>
                  <a:lnTo>
                    <a:pt x="2038" y="3424"/>
                  </a:lnTo>
                  <a:lnTo>
                    <a:pt x="2018" y="3438"/>
                  </a:lnTo>
                  <a:lnTo>
                    <a:pt x="1999" y="3451"/>
                  </a:lnTo>
                  <a:lnTo>
                    <a:pt x="1981" y="3463"/>
                  </a:lnTo>
                  <a:lnTo>
                    <a:pt x="1962" y="3474"/>
                  </a:lnTo>
                  <a:lnTo>
                    <a:pt x="1945" y="3816"/>
                  </a:lnTo>
                  <a:lnTo>
                    <a:pt x="1519" y="3931"/>
                  </a:lnTo>
                  <a:lnTo>
                    <a:pt x="1330" y="3639"/>
                  </a:lnTo>
                  <a:lnTo>
                    <a:pt x="1270" y="3634"/>
                  </a:lnTo>
                  <a:lnTo>
                    <a:pt x="1212" y="3626"/>
                  </a:lnTo>
                  <a:lnTo>
                    <a:pt x="1154" y="3613"/>
                  </a:lnTo>
                  <a:lnTo>
                    <a:pt x="895" y="3856"/>
                  </a:lnTo>
                  <a:lnTo>
                    <a:pt x="509" y="3641"/>
                  </a:lnTo>
                  <a:lnTo>
                    <a:pt x="587" y="3293"/>
                  </a:lnTo>
                  <a:lnTo>
                    <a:pt x="549" y="3252"/>
                  </a:lnTo>
                  <a:lnTo>
                    <a:pt x="514" y="3209"/>
                  </a:lnTo>
                  <a:lnTo>
                    <a:pt x="481" y="3164"/>
                  </a:lnTo>
                  <a:lnTo>
                    <a:pt x="128" y="3158"/>
                  </a:lnTo>
                  <a:lnTo>
                    <a:pt x="0" y="2736"/>
                  </a:lnTo>
                  <a:lnTo>
                    <a:pt x="291" y="2532"/>
                  </a:lnTo>
                  <a:lnTo>
                    <a:pt x="295" y="2469"/>
                  </a:lnTo>
                  <a:lnTo>
                    <a:pt x="302" y="2406"/>
                  </a:lnTo>
                  <a:lnTo>
                    <a:pt x="40" y="2172"/>
                  </a:lnTo>
                  <a:lnTo>
                    <a:pt x="219" y="1769"/>
                  </a:lnTo>
                  <a:lnTo>
                    <a:pt x="578" y="1806"/>
                  </a:lnTo>
                  <a:lnTo>
                    <a:pt x="579" y="1805"/>
                  </a:lnTo>
                  <a:lnTo>
                    <a:pt x="585" y="1799"/>
                  </a:lnTo>
                  <a:lnTo>
                    <a:pt x="595" y="1789"/>
                  </a:lnTo>
                  <a:lnTo>
                    <a:pt x="608" y="1778"/>
                  </a:lnTo>
                  <a:lnTo>
                    <a:pt x="623" y="1764"/>
                  </a:lnTo>
                  <a:lnTo>
                    <a:pt x="639" y="1749"/>
                  </a:lnTo>
                  <a:lnTo>
                    <a:pt x="657" y="1733"/>
                  </a:lnTo>
                  <a:lnTo>
                    <a:pt x="674" y="1718"/>
                  </a:lnTo>
                  <a:lnTo>
                    <a:pt x="692" y="1702"/>
                  </a:lnTo>
                  <a:lnTo>
                    <a:pt x="709" y="1687"/>
                  </a:lnTo>
                  <a:lnTo>
                    <a:pt x="725" y="1675"/>
                  </a:lnTo>
                  <a:lnTo>
                    <a:pt x="713" y="1321"/>
                  </a:lnTo>
                  <a:lnTo>
                    <a:pt x="1127" y="1170"/>
                  </a:lnTo>
                  <a:close/>
                  <a:moveTo>
                    <a:pt x="3148" y="430"/>
                  </a:moveTo>
                  <a:lnTo>
                    <a:pt x="3101" y="432"/>
                  </a:lnTo>
                  <a:lnTo>
                    <a:pt x="3052" y="439"/>
                  </a:lnTo>
                  <a:lnTo>
                    <a:pt x="3005" y="451"/>
                  </a:lnTo>
                  <a:lnTo>
                    <a:pt x="2958" y="470"/>
                  </a:lnTo>
                  <a:lnTo>
                    <a:pt x="2914" y="496"/>
                  </a:lnTo>
                  <a:lnTo>
                    <a:pt x="2874" y="525"/>
                  </a:lnTo>
                  <a:lnTo>
                    <a:pt x="2839" y="559"/>
                  </a:lnTo>
                  <a:lnTo>
                    <a:pt x="2808" y="596"/>
                  </a:lnTo>
                  <a:lnTo>
                    <a:pt x="2783" y="636"/>
                  </a:lnTo>
                  <a:lnTo>
                    <a:pt x="2762" y="679"/>
                  </a:lnTo>
                  <a:lnTo>
                    <a:pt x="2747" y="724"/>
                  </a:lnTo>
                  <a:lnTo>
                    <a:pt x="2737" y="770"/>
                  </a:lnTo>
                  <a:lnTo>
                    <a:pt x="2732" y="817"/>
                  </a:lnTo>
                  <a:lnTo>
                    <a:pt x="2733" y="866"/>
                  </a:lnTo>
                  <a:lnTo>
                    <a:pt x="2741" y="914"/>
                  </a:lnTo>
                  <a:lnTo>
                    <a:pt x="2754" y="961"/>
                  </a:lnTo>
                  <a:lnTo>
                    <a:pt x="2773" y="1007"/>
                  </a:lnTo>
                  <a:lnTo>
                    <a:pt x="2798" y="1052"/>
                  </a:lnTo>
                  <a:lnTo>
                    <a:pt x="2828" y="1091"/>
                  </a:lnTo>
                  <a:lnTo>
                    <a:pt x="2861" y="1126"/>
                  </a:lnTo>
                  <a:lnTo>
                    <a:pt x="2898" y="1156"/>
                  </a:lnTo>
                  <a:lnTo>
                    <a:pt x="2938" y="1183"/>
                  </a:lnTo>
                  <a:lnTo>
                    <a:pt x="2981" y="1204"/>
                  </a:lnTo>
                  <a:lnTo>
                    <a:pt x="3025" y="1218"/>
                  </a:lnTo>
                  <a:lnTo>
                    <a:pt x="3073" y="1229"/>
                  </a:lnTo>
                  <a:lnTo>
                    <a:pt x="3120" y="1233"/>
                  </a:lnTo>
                  <a:lnTo>
                    <a:pt x="3167" y="1232"/>
                  </a:lnTo>
                  <a:lnTo>
                    <a:pt x="3216" y="1226"/>
                  </a:lnTo>
                  <a:lnTo>
                    <a:pt x="3263" y="1212"/>
                  </a:lnTo>
                  <a:lnTo>
                    <a:pt x="3310" y="1193"/>
                  </a:lnTo>
                  <a:lnTo>
                    <a:pt x="3354" y="1167"/>
                  </a:lnTo>
                  <a:lnTo>
                    <a:pt x="3394" y="1138"/>
                  </a:lnTo>
                  <a:lnTo>
                    <a:pt x="3429" y="1104"/>
                  </a:lnTo>
                  <a:lnTo>
                    <a:pt x="3459" y="1068"/>
                  </a:lnTo>
                  <a:lnTo>
                    <a:pt x="3485" y="1028"/>
                  </a:lnTo>
                  <a:lnTo>
                    <a:pt x="3505" y="984"/>
                  </a:lnTo>
                  <a:lnTo>
                    <a:pt x="3521" y="939"/>
                  </a:lnTo>
                  <a:lnTo>
                    <a:pt x="3531" y="893"/>
                  </a:lnTo>
                  <a:lnTo>
                    <a:pt x="3536" y="846"/>
                  </a:lnTo>
                  <a:lnTo>
                    <a:pt x="3535" y="798"/>
                  </a:lnTo>
                  <a:lnTo>
                    <a:pt x="3527" y="750"/>
                  </a:lnTo>
                  <a:lnTo>
                    <a:pt x="3514" y="702"/>
                  </a:lnTo>
                  <a:lnTo>
                    <a:pt x="3495" y="656"/>
                  </a:lnTo>
                  <a:lnTo>
                    <a:pt x="3470" y="612"/>
                  </a:lnTo>
                  <a:lnTo>
                    <a:pt x="3441" y="572"/>
                  </a:lnTo>
                  <a:lnTo>
                    <a:pt x="3407" y="537"/>
                  </a:lnTo>
                  <a:lnTo>
                    <a:pt x="3370" y="507"/>
                  </a:lnTo>
                  <a:lnTo>
                    <a:pt x="3330" y="481"/>
                  </a:lnTo>
                  <a:lnTo>
                    <a:pt x="3287" y="461"/>
                  </a:lnTo>
                  <a:lnTo>
                    <a:pt x="3242" y="445"/>
                  </a:lnTo>
                  <a:lnTo>
                    <a:pt x="3195" y="435"/>
                  </a:lnTo>
                  <a:lnTo>
                    <a:pt x="3148" y="430"/>
                  </a:lnTo>
                  <a:close/>
                  <a:moveTo>
                    <a:pt x="2981" y="0"/>
                  </a:moveTo>
                  <a:lnTo>
                    <a:pt x="3114" y="170"/>
                  </a:lnTo>
                  <a:lnTo>
                    <a:pt x="3118" y="170"/>
                  </a:lnTo>
                  <a:lnTo>
                    <a:pt x="3127" y="171"/>
                  </a:lnTo>
                  <a:lnTo>
                    <a:pt x="3142" y="171"/>
                  </a:lnTo>
                  <a:lnTo>
                    <a:pt x="3159" y="172"/>
                  </a:lnTo>
                  <a:lnTo>
                    <a:pt x="3178" y="173"/>
                  </a:lnTo>
                  <a:lnTo>
                    <a:pt x="3199" y="175"/>
                  </a:lnTo>
                  <a:lnTo>
                    <a:pt x="3218" y="176"/>
                  </a:lnTo>
                  <a:lnTo>
                    <a:pt x="3235" y="178"/>
                  </a:lnTo>
                  <a:lnTo>
                    <a:pt x="3375" y="28"/>
                  </a:lnTo>
                  <a:lnTo>
                    <a:pt x="3616" y="141"/>
                  </a:lnTo>
                  <a:lnTo>
                    <a:pt x="3589" y="354"/>
                  </a:lnTo>
                  <a:lnTo>
                    <a:pt x="3623" y="388"/>
                  </a:lnTo>
                  <a:lnTo>
                    <a:pt x="3653" y="426"/>
                  </a:lnTo>
                  <a:lnTo>
                    <a:pt x="3682" y="464"/>
                  </a:lnTo>
                  <a:lnTo>
                    <a:pt x="3896" y="473"/>
                  </a:lnTo>
                  <a:lnTo>
                    <a:pt x="3968" y="727"/>
                  </a:lnTo>
                  <a:lnTo>
                    <a:pt x="3790" y="847"/>
                  </a:lnTo>
                  <a:lnTo>
                    <a:pt x="3785" y="910"/>
                  </a:lnTo>
                  <a:lnTo>
                    <a:pt x="3775" y="973"/>
                  </a:lnTo>
                  <a:lnTo>
                    <a:pt x="3919" y="1127"/>
                  </a:lnTo>
                  <a:lnTo>
                    <a:pt x="3790" y="1359"/>
                  </a:lnTo>
                  <a:lnTo>
                    <a:pt x="3578" y="1318"/>
                  </a:lnTo>
                  <a:lnTo>
                    <a:pt x="3576" y="1320"/>
                  </a:lnTo>
                  <a:lnTo>
                    <a:pt x="3568" y="1325"/>
                  </a:lnTo>
                  <a:lnTo>
                    <a:pt x="3558" y="1332"/>
                  </a:lnTo>
                  <a:lnTo>
                    <a:pt x="3544" y="1342"/>
                  </a:lnTo>
                  <a:lnTo>
                    <a:pt x="3530" y="1353"/>
                  </a:lnTo>
                  <a:lnTo>
                    <a:pt x="3514" y="1364"/>
                  </a:lnTo>
                  <a:lnTo>
                    <a:pt x="3498" y="1373"/>
                  </a:lnTo>
                  <a:lnTo>
                    <a:pt x="3482" y="1383"/>
                  </a:lnTo>
                  <a:lnTo>
                    <a:pt x="3473" y="1589"/>
                  </a:lnTo>
                  <a:lnTo>
                    <a:pt x="3217" y="1657"/>
                  </a:lnTo>
                  <a:lnTo>
                    <a:pt x="3103" y="1483"/>
                  </a:lnTo>
                  <a:lnTo>
                    <a:pt x="3050" y="1478"/>
                  </a:lnTo>
                  <a:lnTo>
                    <a:pt x="2998" y="1468"/>
                  </a:lnTo>
                  <a:lnTo>
                    <a:pt x="2842" y="1612"/>
                  </a:lnTo>
                  <a:lnTo>
                    <a:pt x="2610" y="1484"/>
                  </a:lnTo>
                  <a:lnTo>
                    <a:pt x="2657" y="1275"/>
                  </a:lnTo>
                  <a:lnTo>
                    <a:pt x="2623" y="1238"/>
                  </a:lnTo>
                  <a:lnTo>
                    <a:pt x="2593" y="1196"/>
                  </a:lnTo>
                  <a:lnTo>
                    <a:pt x="2382" y="1194"/>
                  </a:lnTo>
                  <a:lnTo>
                    <a:pt x="2304" y="941"/>
                  </a:lnTo>
                  <a:lnTo>
                    <a:pt x="2479" y="818"/>
                  </a:lnTo>
                  <a:lnTo>
                    <a:pt x="2481" y="779"/>
                  </a:lnTo>
                  <a:lnTo>
                    <a:pt x="2485" y="742"/>
                  </a:lnTo>
                  <a:lnTo>
                    <a:pt x="2328" y="601"/>
                  </a:lnTo>
                  <a:lnTo>
                    <a:pt x="2436" y="359"/>
                  </a:lnTo>
                  <a:lnTo>
                    <a:pt x="2651" y="382"/>
                  </a:lnTo>
                  <a:lnTo>
                    <a:pt x="2653" y="381"/>
                  </a:lnTo>
                  <a:lnTo>
                    <a:pt x="2658" y="375"/>
                  </a:lnTo>
                  <a:lnTo>
                    <a:pt x="2667" y="367"/>
                  </a:lnTo>
                  <a:lnTo>
                    <a:pt x="2678" y="358"/>
                  </a:lnTo>
                  <a:lnTo>
                    <a:pt x="2690" y="347"/>
                  </a:lnTo>
                  <a:lnTo>
                    <a:pt x="2702" y="335"/>
                  </a:lnTo>
                  <a:lnTo>
                    <a:pt x="2715" y="324"/>
                  </a:lnTo>
                  <a:lnTo>
                    <a:pt x="2728" y="313"/>
                  </a:lnTo>
                  <a:lnTo>
                    <a:pt x="2739" y="303"/>
                  </a:lnTo>
                  <a:lnTo>
                    <a:pt x="2732" y="9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E2001A">
                <a:lumMod val="10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2E2E7F93-88F4-F416-CDA9-641C0B88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92902" y="3510808"/>
              <a:ext cx="212400" cy="2124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741B88-3F0A-1A2E-31E2-CD44B10F59BB}"/>
                </a:ext>
              </a:extLst>
            </p:cNvPr>
            <p:cNvSpPr txBox="1"/>
            <p:nvPr/>
          </p:nvSpPr>
          <p:spPr>
            <a:xfrm>
              <a:off x="6076747" y="3146898"/>
              <a:ext cx="935267" cy="6062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800 </a:t>
              </a:r>
              <a:r>
                <a:rPr lang="hr-HR" sz="900" dirty="0" err="1">
                  <a:solidFill>
                    <a:srgbClr val="E2001A"/>
                  </a:solidFill>
                </a:rPr>
                <a:t>batches</a:t>
              </a:r>
              <a:endParaRPr lang="hr-HR" sz="900" dirty="0">
                <a:solidFill>
                  <a:srgbClr val="E2001A"/>
                </a:solidFill>
              </a:endParaRPr>
            </a:p>
            <a:p>
              <a:pPr marL="171450" indent="-171450"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  <a:buFont typeface="Wingdings" panose="05000000000000000000" pitchFamily="2" charset="2"/>
                <a:buChar char="Ø"/>
              </a:pPr>
              <a:endParaRPr lang="hr-HR" sz="900" dirty="0">
                <a:solidFill>
                  <a:srgbClr val="E2001A"/>
                </a:solidFill>
              </a:endParaRPr>
            </a:p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900" dirty="0">
                  <a:solidFill>
                    <a:srgbClr val="E2001A"/>
                  </a:solidFill>
                </a:rPr>
                <a:t>&gt;   1.300 </a:t>
              </a:r>
              <a:r>
                <a:rPr lang="hr-HR" sz="900" dirty="0" err="1">
                  <a:solidFill>
                    <a:srgbClr val="E2001A"/>
                  </a:solidFill>
                </a:rPr>
                <a:t>objects</a:t>
              </a:r>
              <a:endParaRPr lang="en-GB" sz="90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5E13B7-87CE-3D89-4B88-4594C4A3C274}"/>
              </a:ext>
            </a:extLst>
          </p:cNvPr>
          <p:cNvGrpSpPr/>
          <p:nvPr/>
        </p:nvGrpSpPr>
        <p:grpSpPr>
          <a:xfrm>
            <a:off x="275252" y="4213730"/>
            <a:ext cx="8465882" cy="820857"/>
            <a:chOff x="275251" y="4118194"/>
            <a:chExt cx="8606673" cy="820857"/>
          </a:xfrm>
        </p:grpSpPr>
        <p:sp>
          <p:nvSpPr>
            <p:cNvPr id="45" name="Round Diagonal Corner of Rectangle 156">
              <a:extLst>
                <a:ext uri="{FF2B5EF4-FFF2-40B4-BE49-F238E27FC236}">
                  <a16:creationId xmlns:a16="http://schemas.microsoft.com/office/drawing/2014/main" id="{DF6AD493-2817-6D5A-7180-D291B23895D3}"/>
                </a:ext>
              </a:extLst>
            </p:cNvPr>
            <p:cNvSpPr/>
            <p:nvPr/>
          </p:nvSpPr>
          <p:spPr>
            <a:xfrm>
              <a:off x="275251" y="4118194"/>
              <a:ext cx="8606673" cy="820857"/>
            </a:xfrm>
            <a:prstGeom prst="round2DiagRect">
              <a:avLst>
                <a:gd name="adj1" fmla="val 12044"/>
                <a:gd name="adj2" fmla="val 0"/>
              </a:avLst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252000" rtlCol="0" anchor="t"/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800" b="1" dirty="0">
                  <a:solidFill>
                    <a:schemeClr val="bg1"/>
                  </a:solidFill>
                </a:rPr>
                <a:t>               </a:t>
              </a:r>
            </a:p>
            <a:p>
              <a:pPr algn="l">
                <a:buClr>
                  <a:schemeClr val="bg2"/>
                </a:buClr>
                <a:buSzPct val="100000"/>
              </a:pPr>
              <a:r>
                <a:rPr lang="hr-HR" sz="1800" b="1" dirty="0">
                  <a:solidFill>
                    <a:schemeClr val="bg1"/>
                  </a:solidFill>
                </a:rPr>
                <a:t>              </a:t>
              </a:r>
              <a:endParaRPr lang="hr-HR" sz="1000" b="1" dirty="0">
                <a:solidFill>
                  <a:schemeClr val="bg1"/>
                </a:solidFill>
              </a:endParaRPr>
            </a:p>
            <a:p>
              <a:pPr algn="l">
                <a:buClr>
                  <a:schemeClr val="bg2"/>
                </a:buClr>
                <a:buSzPct val="100000"/>
              </a:pPr>
              <a:r>
                <a:rPr lang="hr-HR" sz="1800" b="1" dirty="0">
                  <a:solidFill>
                    <a:schemeClr val="bg1"/>
                  </a:solidFill>
                </a:rPr>
                <a:t>              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DD5A3D23-F01C-3A34-A953-3C50C59067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48496" y="4192048"/>
              <a:ext cx="280459" cy="277633"/>
            </a:xfrm>
            <a:custGeom>
              <a:avLst/>
              <a:gdLst>
                <a:gd name="T0" fmla="*/ 1208 w 3968"/>
                <a:gd name="T1" fmla="*/ 1909 h 3931"/>
                <a:gd name="T2" fmla="*/ 979 w 3968"/>
                <a:gd name="T3" fmla="*/ 2021 h 3931"/>
                <a:gd name="T4" fmla="*/ 815 w 3968"/>
                <a:gd name="T5" fmla="*/ 2201 h 3931"/>
                <a:gd name="T6" fmla="*/ 726 w 3968"/>
                <a:gd name="T7" fmla="*/ 2426 h 3931"/>
                <a:gd name="T8" fmla="*/ 722 w 3968"/>
                <a:gd name="T9" fmla="*/ 2668 h 3931"/>
                <a:gd name="T10" fmla="*/ 811 w 3968"/>
                <a:gd name="T11" fmla="*/ 2906 h 3931"/>
                <a:gd name="T12" fmla="*/ 977 w 3968"/>
                <a:gd name="T13" fmla="*/ 3089 h 3931"/>
                <a:gd name="T14" fmla="*/ 1193 w 3968"/>
                <a:gd name="T15" fmla="*/ 3196 h 3931"/>
                <a:gd name="T16" fmla="*/ 1433 w 3968"/>
                <a:gd name="T17" fmla="*/ 3222 h 3931"/>
                <a:gd name="T18" fmla="*/ 1675 w 3968"/>
                <a:gd name="T19" fmla="*/ 3156 h 3931"/>
                <a:gd name="T20" fmla="*/ 1875 w 3968"/>
                <a:gd name="T21" fmla="*/ 3006 h 3931"/>
                <a:gd name="T22" fmla="*/ 2004 w 3968"/>
                <a:gd name="T23" fmla="*/ 2801 h 3931"/>
                <a:gd name="T24" fmla="*/ 2051 w 3968"/>
                <a:gd name="T25" fmla="*/ 2565 h 3931"/>
                <a:gd name="T26" fmla="*/ 2008 w 3968"/>
                <a:gd name="T27" fmla="*/ 2321 h 3931"/>
                <a:gd name="T28" fmla="*/ 1876 w 3968"/>
                <a:gd name="T29" fmla="*/ 2106 h 3931"/>
                <a:gd name="T30" fmla="*/ 1682 w 3968"/>
                <a:gd name="T31" fmla="*/ 1959 h 3931"/>
                <a:gd name="T32" fmla="*/ 1452 w 3968"/>
                <a:gd name="T33" fmla="*/ 1890 h 3931"/>
                <a:gd name="T34" fmla="*/ 1353 w 3968"/>
                <a:gd name="T35" fmla="*/ 1453 h 3931"/>
                <a:gd name="T36" fmla="*/ 1423 w 3968"/>
                <a:gd name="T37" fmla="*/ 1457 h 3931"/>
                <a:gd name="T38" fmla="*/ 1528 w 3968"/>
                <a:gd name="T39" fmla="*/ 1464 h 3931"/>
                <a:gd name="T40" fmla="*/ 2139 w 3968"/>
                <a:gd name="T41" fmla="*/ 1759 h 3931"/>
                <a:gd name="T42" fmla="*/ 2295 w 3968"/>
                <a:gd name="T43" fmla="*/ 1944 h 3931"/>
                <a:gd name="T44" fmla="*/ 2470 w 3968"/>
                <a:gd name="T45" fmla="*/ 2651 h 3931"/>
                <a:gd name="T46" fmla="*/ 2474 w 3968"/>
                <a:gd name="T47" fmla="*/ 3434 h 3931"/>
                <a:gd name="T48" fmla="*/ 2102 w 3968"/>
                <a:gd name="T49" fmla="*/ 3378 h 3931"/>
                <a:gd name="T50" fmla="*/ 2038 w 3968"/>
                <a:gd name="T51" fmla="*/ 3424 h 3931"/>
                <a:gd name="T52" fmla="*/ 1962 w 3968"/>
                <a:gd name="T53" fmla="*/ 3474 h 3931"/>
                <a:gd name="T54" fmla="*/ 1270 w 3968"/>
                <a:gd name="T55" fmla="*/ 3634 h 3931"/>
                <a:gd name="T56" fmla="*/ 509 w 3968"/>
                <a:gd name="T57" fmla="*/ 3641 h 3931"/>
                <a:gd name="T58" fmla="*/ 481 w 3968"/>
                <a:gd name="T59" fmla="*/ 3164 h 3931"/>
                <a:gd name="T60" fmla="*/ 295 w 3968"/>
                <a:gd name="T61" fmla="*/ 2469 h 3931"/>
                <a:gd name="T62" fmla="*/ 578 w 3968"/>
                <a:gd name="T63" fmla="*/ 1806 h 3931"/>
                <a:gd name="T64" fmla="*/ 608 w 3968"/>
                <a:gd name="T65" fmla="*/ 1778 h 3931"/>
                <a:gd name="T66" fmla="*/ 674 w 3968"/>
                <a:gd name="T67" fmla="*/ 1718 h 3931"/>
                <a:gd name="T68" fmla="*/ 713 w 3968"/>
                <a:gd name="T69" fmla="*/ 1321 h 3931"/>
                <a:gd name="T70" fmla="*/ 3052 w 3968"/>
                <a:gd name="T71" fmla="*/ 439 h 3931"/>
                <a:gd name="T72" fmla="*/ 2874 w 3968"/>
                <a:gd name="T73" fmla="*/ 525 h 3931"/>
                <a:gd name="T74" fmla="*/ 2762 w 3968"/>
                <a:gd name="T75" fmla="*/ 679 h 3931"/>
                <a:gd name="T76" fmla="*/ 2733 w 3968"/>
                <a:gd name="T77" fmla="*/ 866 h 3931"/>
                <a:gd name="T78" fmla="*/ 2798 w 3968"/>
                <a:gd name="T79" fmla="*/ 1052 h 3931"/>
                <a:gd name="T80" fmla="*/ 2938 w 3968"/>
                <a:gd name="T81" fmla="*/ 1183 h 3931"/>
                <a:gd name="T82" fmla="*/ 3120 w 3968"/>
                <a:gd name="T83" fmla="*/ 1233 h 3931"/>
                <a:gd name="T84" fmla="*/ 3310 w 3968"/>
                <a:gd name="T85" fmla="*/ 1193 h 3931"/>
                <a:gd name="T86" fmla="*/ 3459 w 3968"/>
                <a:gd name="T87" fmla="*/ 1068 h 3931"/>
                <a:gd name="T88" fmla="*/ 3531 w 3968"/>
                <a:gd name="T89" fmla="*/ 893 h 3931"/>
                <a:gd name="T90" fmla="*/ 3514 w 3968"/>
                <a:gd name="T91" fmla="*/ 702 h 3931"/>
                <a:gd name="T92" fmla="*/ 3407 w 3968"/>
                <a:gd name="T93" fmla="*/ 537 h 3931"/>
                <a:gd name="T94" fmla="*/ 3242 w 3968"/>
                <a:gd name="T95" fmla="*/ 445 h 3931"/>
                <a:gd name="T96" fmla="*/ 3114 w 3968"/>
                <a:gd name="T97" fmla="*/ 170 h 3931"/>
                <a:gd name="T98" fmla="*/ 3159 w 3968"/>
                <a:gd name="T99" fmla="*/ 172 h 3931"/>
                <a:gd name="T100" fmla="*/ 3235 w 3968"/>
                <a:gd name="T101" fmla="*/ 178 h 3931"/>
                <a:gd name="T102" fmla="*/ 3623 w 3968"/>
                <a:gd name="T103" fmla="*/ 388 h 3931"/>
                <a:gd name="T104" fmla="*/ 3968 w 3968"/>
                <a:gd name="T105" fmla="*/ 727 h 3931"/>
                <a:gd name="T106" fmla="*/ 3919 w 3968"/>
                <a:gd name="T107" fmla="*/ 1127 h 3931"/>
                <a:gd name="T108" fmla="*/ 3568 w 3968"/>
                <a:gd name="T109" fmla="*/ 1325 h 3931"/>
                <a:gd name="T110" fmla="*/ 3514 w 3968"/>
                <a:gd name="T111" fmla="*/ 1364 h 3931"/>
                <a:gd name="T112" fmla="*/ 3217 w 3968"/>
                <a:gd name="T113" fmla="*/ 1657 h 3931"/>
                <a:gd name="T114" fmla="*/ 2842 w 3968"/>
                <a:gd name="T115" fmla="*/ 1612 h 3931"/>
                <a:gd name="T116" fmla="*/ 2593 w 3968"/>
                <a:gd name="T117" fmla="*/ 1196 h 3931"/>
                <a:gd name="T118" fmla="*/ 2481 w 3968"/>
                <a:gd name="T119" fmla="*/ 779 h 3931"/>
                <a:gd name="T120" fmla="*/ 2651 w 3968"/>
                <a:gd name="T121" fmla="*/ 382 h 3931"/>
                <a:gd name="T122" fmla="*/ 2678 w 3968"/>
                <a:gd name="T123" fmla="*/ 358 h 3931"/>
                <a:gd name="T124" fmla="*/ 2728 w 3968"/>
                <a:gd name="T125" fmla="*/ 31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8" h="3931">
                  <a:moveTo>
                    <a:pt x="1392" y="1886"/>
                  </a:moveTo>
                  <a:lnTo>
                    <a:pt x="1330" y="1889"/>
                  </a:lnTo>
                  <a:lnTo>
                    <a:pt x="1269" y="1896"/>
                  </a:lnTo>
                  <a:lnTo>
                    <a:pt x="1208" y="1909"/>
                  </a:lnTo>
                  <a:lnTo>
                    <a:pt x="1148" y="1929"/>
                  </a:lnTo>
                  <a:lnTo>
                    <a:pt x="1088" y="1954"/>
                  </a:lnTo>
                  <a:lnTo>
                    <a:pt x="1032" y="1986"/>
                  </a:lnTo>
                  <a:lnTo>
                    <a:pt x="979" y="2021"/>
                  </a:lnTo>
                  <a:lnTo>
                    <a:pt x="931" y="2061"/>
                  </a:lnTo>
                  <a:lnTo>
                    <a:pt x="887" y="2104"/>
                  </a:lnTo>
                  <a:lnTo>
                    <a:pt x="848" y="2152"/>
                  </a:lnTo>
                  <a:lnTo>
                    <a:pt x="815" y="2201"/>
                  </a:lnTo>
                  <a:lnTo>
                    <a:pt x="784" y="2255"/>
                  </a:lnTo>
                  <a:lnTo>
                    <a:pt x="760" y="2309"/>
                  </a:lnTo>
                  <a:lnTo>
                    <a:pt x="741" y="2366"/>
                  </a:lnTo>
                  <a:lnTo>
                    <a:pt x="726" y="2426"/>
                  </a:lnTo>
                  <a:lnTo>
                    <a:pt x="716" y="2485"/>
                  </a:lnTo>
                  <a:lnTo>
                    <a:pt x="713" y="2546"/>
                  </a:lnTo>
                  <a:lnTo>
                    <a:pt x="715" y="2607"/>
                  </a:lnTo>
                  <a:lnTo>
                    <a:pt x="722" y="2668"/>
                  </a:lnTo>
                  <a:lnTo>
                    <a:pt x="736" y="2729"/>
                  </a:lnTo>
                  <a:lnTo>
                    <a:pt x="755" y="2789"/>
                  </a:lnTo>
                  <a:lnTo>
                    <a:pt x="781" y="2849"/>
                  </a:lnTo>
                  <a:lnTo>
                    <a:pt x="811" y="2906"/>
                  </a:lnTo>
                  <a:lnTo>
                    <a:pt x="847" y="2958"/>
                  </a:lnTo>
                  <a:lnTo>
                    <a:pt x="887" y="3006"/>
                  </a:lnTo>
                  <a:lnTo>
                    <a:pt x="931" y="3050"/>
                  </a:lnTo>
                  <a:lnTo>
                    <a:pt x="977" y="3089"/>
                  </a:lnTo>
                  <a:lnTo>
                    <a:pt x="1028" y="3123"/>
                  </a:lnTo>
                  <a:lnTo>
                    <a:pt x="1080" y="3153"/>
                  </a:lnTo>
                  <a:lnTo>
                    <a:pt x="1136" y="3177"/>
                  </a:lnTo>
                  <a:lnTo>
                    <a:pt x="1193" y="3196"/>
                  </a:lnTo>
                  <a:lnTo>
                    <a:pt x="1251" y="3211"/>
                  </a:lnTo>
                  <a:lnTo>
                    <a:pt x="1312" y="3221"/>
                  </a:lnTo>
                  <a:lnTo>
                    <a:pt x="1372" y="3224"/>
                  </a:lnTo>
                  <a:lnTo>
                    <a:pt x="1433" y="3222"/>
                  </a:lnTo>
                  <a:lnTo>
                    <a:pt x="1495" y="3215"/>
                  </a:lnTo>
                  <a:lnTo>
                    <a:pt x="1555" y="3201"/>
                  </a:lnTo>
                  <a:lnTo>
                    <a:pt x="1616" y="3182"/>
                  </a:lnTo>
                  <a:lnTo>
                    <a:pt x="1675" y="3156"/>
                  </a:lnTo>
                  <a:lnTo>
                    <a:pt x="1731" y="3126"/>
                  </a:lnTo>
                  <a:lnTo>
                    <a:pt x="1784" y="3090"/>
                  </a:lnTo>
                  <a:lnTo>
                    <a:pt x="1832" y="3050"/>
                  </a:lnTo>
                  <a:lnTo>
                    <a:pt x="1875" y="3006"/>
                  </a:lnTo>
                  <a:lnTo>
                    <a:pt x="1915" y="2960"/>
                  </a:lnTo>
                  <a:lnTo>
                    <a:pt x="1949" y="2909"/>
                  </a:lnTo>
                  <a:lnTo>
                    <a:pt x="1978" y="2857"/>
                  </a:lnTo>
                  <a:lnTo>
                    <a:pt x="2004" y="2801"/>
                  </a:lnTo>
                  <a:lnTo>
                    <a:pt x="2023" y="2744"/>
                  </a:lnTo>
                  <a:lnTo>
                    <a:pt x="2038" y="2686"/>
                  </a:lnTo>
                  <a:lnTo>
                    <a:pt x="2047" y="2626"/>
                  </a:lnTo>
                  <a:lnTo>
                    <a:pt x="2051" y="2565"/>
                  </a:lnTo>
                  <a:lnTo>
                    <a:pt x="2048" y="2504"/>
                  </a:lnTo>
                  <a:lnTo>
                    <a:pt x="2041" y="2443"/>
                  </a:lnTo>
                  <a:lnTo>
                    <a:pt x="2028" y="2382"/>
                  </a:lnTo>
                  <a:lnTo>
                    <a:pt x="2008" y="2321"/>
                  </a:lnTo>
                  <a:lnTo>
                    <a:pt x="1983" y="2262"/>
                  </a:lnTo>
                  <a:lnTo>
                    <a:pt x="1952" y="2206"/>
                  </a:lnTo>
                  <a:lnTo>
                    <a:pt x="1916" y="2153"/>
                  </a:lnTo>
                  <a:lnTo>
                    <a:pt x="1876" y="2106"/>
                  </a:lnTo>
                  <a:lnTo>
                    <a:pt x="1833" y="2062"/>
                  </a:lnTo>
                  <a:lnTo>
                    <a:pt x="1785" y="2022"/>
                  </a:lnTo>
                  <a:lnTo>
                    <a:pt x="1736" y="1988"/>
                  </a:lnTo>
                  <a:lnTo>
                    <a:pt x="1682" y="1959"/>
                  </a:lnTo>
                  <a:lnTo>
                    <a:pt x="1628" y="1933"/>
                  </a:lnTo>
                  <a:lnTo>
                    <a:pt x="1571" y="1914"/>
                  </a:lnTo>
                  <a:lnTo>
                    <a:pt x="1512" y="1899"/>
                  </a:lnTo>
                  <a:lnTo>
                    <a:pt x="1452" y="1890"/>
                  </a:lnTo>
                  <a:lnTo>
                    <a:pt x="1392" y="1886"/>
                  </a:lnTo>
                  <a:close/>
                  <a:moveTo>
                    <a:pt x="1127" y="1170"/>
                  </a:moveTo>
                  <a:lnTo>
                    <a:pt x="1349" y="1453"/>
                  </a:lnTo>
                  <a:lnTo>
                    <a:pt x="1353" y="1453"/>
                  </a:lnTo>
                  <a:lnTo>
                    <a:pt x="1362" y="1455"/>
                  </a:lnTo>
                  <a:lnTo>
                    <a:pt x="1379" y="1455"/>
                  </a:lnTo>
                  <a:lnTo>
                    <a:pt x="1400" y="1456"/>
                  </a:lnTo>
                  <a:lnTo>
                    <a:pt x="1423" y="1457"/>
                  </a:lnTo>
                  <a:lnTo>
                    <a:pt x="1450" y="1458"/>
                  </a:lnTo>
                  <a:lnTo>
                    <a:pt x="1476" y="1459"/>
                  </a:lnTo>
                  <a:lnTo>
                    <a:pt x="1503" y="1462"/>
                  </a:lnTo>
                  <a:lnTo>
                    <a:pt x="1528" y="1464"/>
                  </a:lnTo>
                  <a:lnTo>
                    <a:pt x="1550" y="1468"/>
                  </a:lnTo>
                  <a:lnTo>
                    <a:pt x="1783" y="1218"/>
                  </a:lnTo>
                  <a:lnTo>
                    <a:pt x="2183" y="1405"/>
                  </a:lnTo>
                  <a:lnTo>
                    <a:pt x="2139" y="1759"/>
                  </a:lnTo>
                  <a:lnTo>
                    <a:pt x="2182" y="1803"/>
                  </a:lnTo>
                  <a:lnTo>
                    <a:pt x="2222" y="1847"/>
                  </a:lnTo>
                  <a:lnTo>
                    <a:pt x="2259" y="1895"/>
                  </a:lnTo>
                  <a:lnTo>
                    <a:pt x="2295" y="1944"/>
                  </a:lnTo>
                  <a:lnTo>
                    <a:pt x="2650" y="1956"/>
                  </a:lnTo>
                  <a:lnTo>
                    <a:pt x="2771" y="2381"/>
                  </a:lnTo>
                  <a:lnTo>
                    <a:pt x="2475" y="2581"/>
                  </a:lnTo>
                  <a:lnTo>
                    <a:pt x="2470" y="2651"/>
                  </a:lnTo>
                  <a:lnTo>
                    <a:pt x="2462" y="2721"/>
                  </a:lnTo>
                  <a:lnTo>
                    <a:pt x="2448" y="2792"/>
                  </a:lnTo>
                  <a:lnTo>
                    <a:pt x="2688" y="3049"/>
                  </a:lnTo>
                  <a:lnTo>
                    <a:pt x="2474" y="3434"/>
                  </a:lnTo>
                  <a:lnTo>
                    <a:pt x="2121" y="3365"/>
                  </a:lnTo>
                  <a:lnTo>
                    <a:pt x="2119" y="3366"/>
                  </a:lnTo>
                  <a:lnTo>
                    <a:pt x="2112" y="3371"/>
                  </a:lnTo>
                  <a:lnTo>
                    <a:pt x="2102" y="3378"/>
                  </a:lnTo>
                  <a:lnTo>
                    <a:pt x="2088" y="3388"/>
                  </a:lnTo>
                  <a:lnTo>
                    <a:pt x="2074" y="3399"/>
                  </a:lnTo>
                  <a:lnTo>
                    <a:pt x="2056" y="3411"/>
                  </a:lnTo>
                  <a:lnTo>
                    <a:pt x="2038" y="3424"/>
                  </a:lnTo>
                  <a:lnTo>
                    <a:pt x="2018" y="3438"/>
                  </a:lnTo>
                  <a:lnTo>
                    <a:pt x="1999" y="3451"/>
                  </a:lnTo>
                  <a:lnTo>
                    <a:pt x="1981" y="3463"/>
                  </a:lnTo>
                  <a:lnTo>
                    <a:pt x="1962" y="3474"/>
                  </a:lnTo>
                  <a:lnTo>
                    <a:pt x="1945" y="3816"/>
                  </a:lnTo>
                  <a:lnTo>
                    <a:pt x="1519" y="3931"/>
                  </a:lnTo>
                  <a:lnTo>
                    <a:pt x="1330" y="3639"/>
                  </a:lnTo>
                  <a:lnTo>
                    <a:pt x="1270" y="3634"/>
                  </a:lnTo>
                  <a:lnTo>
                    <a:pt x="1212" y="3626"/>
                  </a:lnTo>
                  <a:lnTo>
                    <a:pt x="1154" y="3613"/>
                  </a:lnTo>
                  <a:lnTo>
                    <a:pt x="895" y="3856"/>
                  </a:lnTo>
                  <a:lnTo>
                    <a:pt x="509" y="3641"/>
                  </a:lnTo>
                  <a:lnTo>
                    <a:pt x="587" y="3293"/>
                  </a:lnTo>
                  <a:lnTo>
                    <a:pt x="549" y="3252"/>
                  </a:lnTo>
                  <a:lnTo>
                    <a:pt x="514" y="3209"/>
                  </a:lnTo>
                  <a:lnTo>
                    <a:pt x="481" y="3164"/>
                  </a:lnTo>
                  <a:lnTo>
                    <a:pt x="128" y="3158"/>
                  </a:lnTo>
                  <a:lnTo>
                    <a:pt x="0" y="2736"/>
                  </a:lnTo>
                  <a:lnTo>
                    <a:pt x="291" y="2532"/>
                  </a:lnTo>
                  <a:lnTo>
                    <a:pt x="295" y="2469"/>
                  </a:lnTo>
                  <a:lnTo>
                    <a:pt x="302" y="2406"/>
                  </a:lnTo>
                  <a:lnTo>
                    <a:pt x="40" y="2172"/>
                  </a:lnTo>
                  <a:lnTo>
                    <a:pt x="219" y="1769"/>
                  </a:lnTo>
                  <a:lnTo>
                    <a:pt x="578" y="1806"/>
                  </a:lnTo>
                  <a:lnTo>
                    <a:pt x="579" y="1805"/>
                  </a:lnTo>
                  <a:lnTo>
                    <a:pt x="585" y="1799"/>
                  </a:lnTo>
                  <a:lnTo>
                    <a:pt x="595" y="1789"/>
                  </a:lnTo>
                  <a:lnTo>
                    <a:pt x="608" y="1778"/>
                  </a:lnTo>
                  <a:lnTo>
                    <a:pt x="623" y="1764"/>
                  </a:lnTo>
                  <a:lnTo>
                    <a:pt x="639" y="1749"/>
                  </a:lnTo>
                  <a:lnTo>
                    <a:pt x="657" y="1733"/>
                  </a:lnTo>
                  <a:lnTo>
                    <a:pt x="674" y="1718"/>
                  </a:lnTo>
                  <a:lnTo>
                    <a:pt x="692" y="1702"/>
                  </a:lnTo>
                  <a:lnTo>
                    <a:pt x="709" y="1687"/>
                  </a:lnTo>
                  <a:lnTo>
                    <a:pt x="725" y="1675"/>
                  </a:lnTo>
                  <a:lnTo>
                    <a:pt x="713" y="1321"/>
                  </a:lnTo>
                  <a:lnTo>
                    <a:pt x="1127" y="1170"/>
                  </a:lnTo>
                  <a:close/>
                  <a:moveTo>
                    <a:pt x="3148" y="430"/>
                  </a:moveTo>
                  <a:lnTo>
                    <a:pt x="3101" y="432"/>
                  </a:lnTo>
                  <a:lnTo>
                    <a:pt x="3052" y="439"/>
                  </a:lnTo>
                  <a:lnTo>
                    <a:pt x="3005" y="451"/>
                  </a:lnTo>
                  <a:lnTo>
                    <a:pt x="2958" y="470"/>
                  </a:lnTo>
                  <a:lnTo>
                    <a:pt x="2914" y="496"/>
                  </a:lnTo>
                  <a:lnTo>
                    <a:pt x="2874" y="525"/>
                  </a:lnTo>
                  <a:lnTo>
                    <a:pt x="2839" y="559"/>
                  </a:lnTo>
                  <a:lnTo>
                    <a:pt x="2808" y="596"/>
                  </a:lnTo>
                  <a:lnTo>
                    <a:pt x="2783" y="636"/>
                  </a:lnTo>
                  <a:lnTo>
                    <a:pt x="2762" y="679"/>
                  </a:lnTo>
                  <a:lnTo>
                    <a:pt x="2747" y="724"/>
                  </a:lnTo>
                  <a:lnTo>
                    <a:pt x="2737" y="770"/>
                  </a:lnTo>
                  <a:lnTo>
                    <a:pt x="2732" y="817"/>
                  </a:lnTo>
                  <a:lnTo>
                    <a:pt x="2733" y="866"/>
                  </a:lnTo>
                  <a:lnTo>
                    <a:pt x="2741" y="914"/>
                  </a:lnTo>
                  <a:lnTo>
                    <a:pt x="2754" y="961"/>
                  </a:lnTo>
                  <a:lnTo>
                    <a:pt x="2773" y="1007"/>
                  </a:lnTo>
                  <a:lnTo>
                    <a:pt x="2798" y="1052"/>
                  </a:lnTo>
                  <a:lnTo>
                    <a:pt x="2828" y="1091"/>
                  </a:lnTo>
                  <a:lnTo>
                    <a:pt x="2861" y="1126"/>
                  </a:lnTo>
                  <a:lnTo>
                    <a:pt x="2898" y="1156"/>
                  </a:lnTo>
                  <a:lnTo>
                    <a:pt x="2938" y="1183"/>
                  </a:lnTo>
                  <a:lnTo>
                    <a:pt x="2981" y="1204"/>
                  </a:lnTo>
                  <a:lnTo>
                    <a:pt x="3025" y="1218"/>
                  </a:lnTo>
                  <a:lnTo>
                    <a:pt x="3073" y="1229"/>
                  </a:lnTo>
                  <a:lnTo>
                    <a:pt x="3120" y="1233"/>
                  </a:lnTo>
                  <a:lnTo>
                    <a:pt x="3167" y="1232"/>
                  </a:lnTo>
                  <a:lnTo>
                    <a:pt x="3216" y="1226"/>
                  </a:lnTo>
                  <a:lnTo>
                    <a:pt x="3263" y="1212"/>
                  </a:lnTo>
                  <a:lnTo>
                    <a:pt x="3310" y="1193"/>
                  </a:lnTo>
                  <a:lnTo>
                    <a:pt x="3354" y="1167"/>
                  </a:lnTo>
                  <a:lnTo>
                    <a:pt x="3394" y="1138"/>
                  </a:lnTo>
                  <a:lnTo>
                    <a:pt x="3429" y="1104"/>
                  </a:lnTo>
                  <a:lnTo>
                    <a:pt x="3459" y="1068"/>
                  </a:lnTo>
                  <a:lnTo>
                    <a:pt x="3485" y="1028"/>
                  </a:lnTo>
                  <a:lnTo>
                    <a:pt x="3505" y="984"/>
                  </a:lnTo>
                  <a:lnTo>
                    <a:pt x="3521" y="939"/>
                  </a:lnTo>
                  <a:lnTo>
                    <a:pt x="3531" y="893"/>
                  </a:lnTo>
                  <a:lnTo>
                    <a:pt x="3536" y="846"/>
                  </a:lnTo>
                  <a:lnTo>
                    <a:pt x="3535" y="798"/>
                  </a:lnTo>
                  <a:lnTo>
                    <a:pt x="3527" y="750"/>
                  </a:lnTo>
                  <a:lnTo>
                    <a:pt x="3514" y="702"/>
                  </a:lnTo>
                  <a:lnTo>
                    <a:pt x="3495" y="656"/>
                  </a:lnTo>
                  <a:lnTo>
                    <a:pt x="3470" y="612"/>
                  </a:lnTo>
                  <a:lnTo>
                    <a:pt x="3441" y="572"/>
                  </a:lnTo>
                  <a:lnTo>
                    <a:pt x="3407" y="537"/>
                  </a:lnTo>
                  <a:lnTo>
                    <a:pt x="3370" y="507"/>
                  </a:lnTo>
                  <a:lnTo>
                    <a:pt x="3330" y="481"/>
                  </a:lnTo>
                  <a:lnTo>
                    <a:pt x="3287" y="461"/>
                  </a:lnTo>
                  <a:lnTo>
                    <a:pt x="3242" y="445"/>
                  </a:lnTo>
                  <a:lnTo>
                    <a:pt x="3195" y="435"/>
                  </a:lnTo>
                  <a:lnTo>
                    <a:pt x="3148" y="430"/>
                  </a:lnTo>
                  <a:close/>
                  <a:moveTo>
                    <a:pt x="2981" y="0"/>
                  </a:moveTo>
                  <a:lnTo>
                    <a:pt x="3114" y="170"/>
                  </a:lnTo>
                  <a:lnTo>
                    <a:pt x="3118" y="170"/>
                  </a:lnTo>
                  <a:lnTo>
                    <a:pt x="3127" y="171"/>
                  </a:lnTo>
                  <a:lnTo>
                    <a:pt x="3142" y="171"/>
                  </a:lnTo>
                  <a:lnTo>
                    <a:pt x="3159" y="172"/>
                  </a:lnTo>
                  <a:lnTo>
                    <a:pt x="3178" y="173"/>
                  </a:lnTo>
                  <a:lnTo>
                    <a:pt x="3199" y="175"/>
                  </a:lnTo>
                  <a:lnTo>
                    <a:pt x="3218" y="176"/>
                  </a:lnTo>
                  <a:lnTo>
                    <a:pt x="3235" y="178"/>
                  </a:lnTo>
                  <a:lnTo>
                    <a:pt x="3375" y="28"/>
                  </a:lnTo>
                  <a:lnTo>
                    <a:pt x="3616" y="141"/>
                  </a:lnTo>
                  <a:lnTo>
                    <a:pt x="3589" y="354"/>
                  </a:lnTo>
                  <a:lnTo>
                    <a:pt x="3623" y="388"/>
                  </a:lnTo>
                  <a:lnTo>
                    <a:pt x="3653" y="426"/>
                  </a:lnTo>
                  <a:lnTo>
                    <a:pt x="3682" y="464"/>
                  </a:lnTo>
                  <a:lnTo>
                    <a:pt x="3896" y="473"/>
                  </a:lnTo>
                  <a:lnTo>
                    <a:pt x="3968" y="727"/>
                  </a:lnTo>
                  <a:lnTo>
                    <a:pt x="3790" y="847"/>
                  </a:lnTo>
                  <a:lnTo>
                    <a:pt x="3785" y="910"/>
                  </a:lnTo>
                  <a:lnTo>
                    <a:pt x="3775" y="973"/>
                  </a:lnTo>
                  <a:lnTo>
                    <a:pt x="3919" y="1127"/>
                  </a:lnTo>
                  <a:lnTo>
                    <a:pt x="3790" y="1359"/>
                  </a:lnTo>
                  <a:lnTo>
                    <a:pt x="3578" y="1318"/>
                  </a:lnTo>
                  <a:lnTo>
                    <a:pt x="3576" y="1320"/>
                  </a:lnTo>
                  <a:lnTo>
                    <a:pt x="3568" y="1325"/>
                  </a:lnTo>
                  <a:lnTo>
                    <a:pt x="3558" y="1332"/>
                  </a:lnTo>
                  <a:lnTo>
                    <a:pt x="3544" y="1342"/>
                  </a:lnTo>
                  <a:lnTo>
                    <a:pt x="3530" y="1353"/>
                  </a:lnTo>
                  <a:lnTo>
                    <a:pt x="3514" y="1364"/>
                  </a:lnTo>
                  <a:lnTo>
                    <a:pt x="3498" y="1373"/>
                  </a:lnTo>
                  <a:lnTo>
                    <a:pt x="3482" y="1383"/>
                  </a:lnTo>
                  <a:lnTo>
                    <a:pt x="3473" y="1589"/>
                  </a:lnTo>
                  <a:lnTo>
                    <a:pt x="3217" y="1657"/>
                  </a:lnTo>
                  <a:lnTo>
                    <a:pt x="3103" y="1483"/>
                  </a:lnTo>
                  <a:lnTo>
                    <a:pt x="3050" y="1478"/>
                  </a:lnTo>
                  <a:lnTo>
                    <a:pt x="2998" y="1468"/>
                  </a:lnTo>
                  <a:lnTo>
                    <a:pt x="2842" y="1612"/>
                  </a:lnTo>
                  <a:lnTo>
                    <a:pt x="2610" y="1484"/>
                  </a:lnTo>
                  <a:lnTo>
                    <a:pt x="2657" y="1275"/>
                  </a:lnTo>
                  <a:lnTo>
                    <a:pt x="2623" y="1238"/>
                  </a:lnTo>
                  <a:lnTo>
                    <a:pt x="2593" y="1196"/>
                  </a:lnTo>
                  <a:lnTo>
                    <a:pt x="2382" y="1194"/>
                  </a:lnTo>
                  <a:lnTo>
                    <a:pt x="2304" y="941"/>
                  </a:lnTo>
                  <a:lnTo>
                    <a:pt x="2479" y="818"/>
                  </a:lnTo>
                  <a:lnTo>
                    <a:pt x="2481" y="779"/>
                  </a:lnTo>
                  <a:lnTo>
                    <a:pt x="2485" y="742"/>
                  </a:lnTo>
                  <a:lnTo>
                    <a:pt x="2328" y="601"/>
                  </a:lnTo>
                  <a:lnTo>
                    <a:pt x="2436" y="359"/>
                  </a:lnTo>
                  <a:lnTo>
                    <a:pt x="2651" y="382"/>
                  </a:lnTo>
                  <a:lnTo>
                    <a:pt x="2653" y="381"/>
                  </a:lnTo>
                  <a:lnTo>
                    <a:pt x="2658" y="375"/>
                  </a:lnTo>
                  <a:lnTo>
                    <a:pt x="2667" y="367"/>
                  </a:lnTo>
                  <a:lnTo>
                    <a:pt x="2678" y="358"/>
                  </a:lnTo>
                  <a:lnTo>
                    <a:pt x="2690" y="347"/>
                  </a:lnTo>
                  <a:lnTo>
                    <a:pt x="2702" y="335"/>
                  </a:lnTo>
                  <a:lnTo>
                    <a:pt x="2715" y="324"/>
                  </a:lnTo>
                  <a:lnTo>
                    <a:pt x="2728" y="313"/>
                  </a:lnTo>
                  <a:lnTo>
                    <a:pt x="2739" y="303"/>
                  </a:lnTo>
                  <a:lnTo>
                    <a:pt x="2732" y="9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pic>
          <p:nvPicPr>
            <p:cNvPr id="47" name="Graphic 46" descr="Database with solid fill">
              <a:extLst>
                <a:ext uri="{FF2B5EF4-FFF2-40B4-BE49-F238E27FC236}">
                  <a16:creationId xmlns:a16="http://schemas.microsoft.com/office/drawing/2014/main" id="{AA88533B-E48A-EF1E-6821-73592F84B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8525" y="4553658"/>
              <a:ext cx="320400" cy="320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16FF66-F56E-1F39-ED01-C0CF84773F24}"/>
                </a:ext>
              </a:extLst>
            </p:cNvPr>
            <p:cNvSpPr txBox="1"/>
            <p:nvPr/>
          </p:nvSpPr>
          <p:spPr>
            <a:xfrm>
              <a:off x="4065722" y="4194922"/>
              <a:ext cx="1251164" cy="7215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800" b="1" dirty="0">
                  <a:solidFill>
                    <a:schemeClr val="bg1"/>
                  </a:solidFill>
                </a:rPr>
                <a:t>&gt;   2.900</a:t>
              </a:r>
            </a:p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hr-HR" sz="1800" b="1" dirty="0">
                  <a:solidFill>
                    <a:schemeClr val="bg1"/>
                  </a:solidFill>
                </a:rPr>
                <a:t>&gt;</a:t>
              </a:r>
              <a:r>
                <a:rPr lang="hr-HR" sz="2400" b="1" dirty="0">
                  <a:solidFill>
                    <a:schemeClr val="bg1"/>
                  </a:solidFill>
                </a:rPr>
                <a:t> 5.200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F3C19271-EF80-A2FC-EED2-0E41D65CD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9D2DBBF3-137B-446D-70CF-7A18843872E0}"/>
              </a:ext>
            </a:extLst>
          </p:cNvPr>
          <p:cNvSpPr txBox="1">
            <a:spLocks/>
          </p:cNvSpPr>
          <p:nvPr/>
        </p:nvSpPr>
        <p:spPr>
          <a:xfrm>
            <a:off x="8323683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666666"/>
                </a:solidFill>
              </a:rPr>
              <a:t>3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4" name="Text Placeholder 346">
            <a:extLst>
              <a:ext uri="{FF2B5EF4-FFF2-40B4-BE49-F238E27FC236}">
                <a16:creationId xmlns:a16="http://schemas.microsoft.com/office/drawing/2014/main" id="{5DDC95F5-6A20-3A86-22F2-AB53DF6B89B3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42" name="Text Placeholder 346">
            <a:extLst>
              <a:ext uri="{FF2B5EF4-FFF2-40B4-BE49-F238E27FC236}">
                <a16:creationId xmlns:a16="http://schemas.microsoft.com/office/drawing/2014/main" id="{731FC174-30B2-E8F6-875D-26758D5F5C21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43" name="Text Placeholder 346">
            <a:extLst>
              <a:ext uri="{FF2B5EF4-FFF2-40B4-BE49-F238E27FC236}">
                <a16:creationId xmlns:a16="http://schemas.microsoft.com/office/drawing/2014/main" id="{2B5E2D64-6AB5-CEE4-68AA-17E61769FC9D}"/>
              </a:ext>
            </a:extLst>
          </p:cNvPr>
          <p:cNvSpPr txBox="1">
            <a:spLocks/>
          </p:cNvSpPr>
          <p:nvPr/>
        </p:nvSpPr>
        <p:spPr>
          <a:xfrm>
            <a:off x="8084701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 Placeholder 346">
            <a:extLst>
              <a:ext uri="{FF2B5EF4-FFF2-40B4-BE49-F238E27FC236}">
                <a16:creationId xmlns:a16="http://schemas.microsoft.com/office/drawing/2014/main" id="{636051B6-C44A-4B62-E728-ADC0A2C241AC}"/>
              </a:ext>
            </a:extLst>
          </p:cNvPr>
          <p:cNvSpPr txBox="1">
            <a:spLocks/>
          </p:cNvSpPr>
          <p:nvPr/>
        </p:nvSpPr>
        <p:spPr>
          <a:xfrm>
            <a:off x="7845719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2AE137-1A45-B53F-98EB-8F99D829DA09}"/>
              </a:ext>
            </a:extLst>
          </p:cNvPr>
          <p:cNvGrpSpPr/>
          <p:nvPr/>
        </p:nvGrpSpPr>
        <p:grpSpPr>
          <a:xfrm>
            <a:off x="1560773" y="2210271"/>
            <a:ext cx="521518" cy="367244"/>
            <a:chOff x="1560773" y="2210271"/>
            <a:chExt cx="521518" cy="367244"/>
          </a:xfrm>
        </p:grpSpPr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72944E49-0604-9459-E2F7-27142F1F1DF4}"/>
                </a:ext>
              </a:extLst>
            </p:cNvPr>
            <p:cNvSpPr/>
            <p:nvPr/>
          </p:nvSpPr>
          <p:spPr>
            <a:xfrm>
              <a:off x="1637695" y="2210271"/>
              <a:ext cx="411458" cy="367244"/>
            </a:xfrm>
            <a:prstGeom prst="rightArrow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9600BD-ECBF-6736-5F40-24FFA65410AE}"/>
                </a:ext>
              </a:extLst>
            </p:cNvPr>
            <p:cNvSpPr txBox="1"/>
            <p:nvPr/>
          </p:nvSpPr>
          <p:spPr>
            <a:xfrm>
              <a:off x="1560773" y="2314592"/>
              <a:ext cx="521518" cy="1571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7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hr-HR" dirty="0"/>
                <a:t>ODI / GG</a:t>
              </a:r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395B9B-51D8-B564-D7A9-7D39F51AFDEF}"/>
              </a:ext>
            </a:extLst>
          </p:cNvPr>
          <p:cNvGrpSpPr/>
          <p:nvPr/>
        </p:nvGrpSpPr>
        <p:grpSpPr>
          <a:xfrm>
            <a:off x="2049153" y="3993874"/>
            <a:ext cx="4916122" cy="144977"/>
            <a:chOff x="2049153" y="3939282"/>
            <a:chExt cx="4916122" cy="14497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5CC5D6-9871-FA4B-76F3-CC34604F1EE0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53" y="4012442"/>
              <a:ext cx="4916122" cy="0"/>
            </a:xfrm>
            <a:prstGeom prst="line">
              <a:avLst/>
            </a:prstGeom>
            <a:noFill/>
            <a:ln w="19050" cap="rnd">
              <a:solidFill>
                <a:srgbClr val="E2001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CEBDBD-89F2-D2A3-9D93-551A2C0871F2}"/>
                </a:ext>
              </a:extLst>
            </p:cNvPr>
            <p:cNvSpPr txBox="1"/>
            <p:nvPr/>
          </p:nvSpPr>
          <p:spPr>
            <a:xfrm>
              <a:off x="3537515" y="3939282"/>
              <a:ext cx="2063919" cy="14497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en-GB" sz="900" i="1" spc="300" dirty="0">
                  <a:solidFill>
                    <a:srgbClr val="E2001A"/>
                  </a:solidFill>
                </a:rPr>
                <a:t>Business Intelligence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1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56D8BB1-36B4-6C2A-3236-B47C42DCE613}"/>
              </a:ext>
            </a:extLst>
          </p:cNvPr>
          <p:cNvCxnSpPr>
            <a:cxnSpLocks/>
          </p:cNvCxnSpPr>
          <p:nvPr/>
        </p:nvCxnSpPr>
        <p:spPr>
          <a:xfrm>
            <a:off x="5073912" y="3058395"/>
            <a:ext cx="766062" cy="576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Change Types, Impact &amp; ODI Lineage</a:t>
            </a:r>
            <a:endParaRPr lang="en-GB" sz="14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9EABA7-6B82-963B-0D21-213B1686A6CD}"/>
              </a:ext>
            </a:extLst>
          </p:cNvPr>
          <p:cNvGrpSpPr/>
          <p:nvPr/>
        </p:nvGrpSpPr>
        <p:grpSpPr>
          <a:xfrm>
            <a:off x="1593312" y="1297678"/>
            <a:ext cx="2511036" cy="228234"/>
            <a:chOff x="1593312" y="1297678"/>
            <a:chExt cx="2511036" cy="228234"/>
          </a:xfrm>
        </p:grpSpPr>
        <p:sp>
          <p:nvSpPr>
            <p:cNvPr id="28" name="Pentagono 112">
              <a:extLst>
                <a:ext uri="{FF2B5EF4-FFF2-40B4-BE49-F238E27FC236}">
                  <a16:creationId xmlns:a16="http://schemas.microsoft.com/office/drawing/2014/main" id="{D17D9E07-BF87-B3AC-5DF3-5B49D1209870}"/>
                </a:ext>
              </a:extLst>
            </p:cNvPr>
            <p:cNvSpPr/>
            <p:nvPr/>
          </p:nvSpPr>
          <p:spPr bwMode="gray">
            <a:xfrm>
              <a:off x="3378272" y="12976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666666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DM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29" name="Pentagono 112">
              <a:extLst>
                <a:ext uri="{FF2B5EF4-FFF2-40B4-BE49-F238E27FC236}">
                  <a16:creationId xmlns:a16="http://schemas.microsoft.com/office/drawing/2014/main" id="{9AF5B6EF-5702-DF2D-E3B0-13CF32C750C8}"/>
                </a:ext>
              </a:extLst>
            </p:cNvPr>
            <p:cNvSpPr/>
            <p:nvPr/>
          </p:nvSpPr>
          <p:spPr bwMode="gray">
            <a:xfrm>
              <a:off x="2783449" y="12976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rgbClr val="FFFFFF"/>
                  </a:solidFill>
                  <a:latin typeface="UniCredit (Body)"/>
                </a:rPr>
                <a:t>DWH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30" name="Pentagono 112">
              <a:extLst>
                <a:ext uri="{FF2B5EF4-FFF2-40B4-BE49-F238E27FC236}">
                  <a16:creationId xmlns:a16="http://schemas.microsoft.com/office/drawing/2014/main" id="{6DD2A81D-D260-8F6A-E81F-184CD56CE90D}"/>
                </a:ext>
              </a:extLst>
            </p:cNvPr>
            <p:cNvSpPr/>
            <p:nvPr/>
          </p:nvSpPr>
          <p:spPr bwMode="gray">
            <a:xfrm>
              <a:off x="2188962" y="12976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STAGE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31" name="Pentagono 112">
              <a:extLst>
                <a:ext uri="{FF2B5EF4-FFF2-40B4-BE49-F238E27FC236}">
                  <a16:creationId xmlns:a16="http://schemas.microsoft.com/office/drawing/2014/main" id="{3F8BADAF-A363-2C1B-AF3F-57AFF0E65A78}"/>
                </a:ext>
              </a:extLst>
            </p:cNvPr>
            <p:cNvSpPr/>
            <p:nvPr/>
          </p:nvSpPr>
          <p:spPr bwMode="gray">
            <a:xfrm>
              <a:off x="1593312" y="12976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2001A"/>
            </a:solidFill>
            <a:ln w="12700" cmpd="sng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CORE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8362CB-674C-1E98-2422-B88001DE924B}"/>
              </a:ext>
            </a:extLst>
          </p:cNvPr>
          <p:cNvGrpSpPr/>
          <p:nvPr/>
        </p:nvGrpSpPr>
        <p:grpSpPr>
          <a:xfrm>
            <a:off x="1592642" y="1977839"/>
            <a:ext cx="2511706" cy="228234"/>
            <a:chOff x="1592642" y="1977839"/>
            <a:chExt cx="2511706" cy="228234"/>
          </a:xfrm>
        </p:grpSpPr>
        <p:sp>
          <p:nvSpPr>
            <p:cNvPr id="32" name="Pentagono 112">
              <a:extLst>
                <a:ext uri="{FF2B5EF4-FFF2-40B4-BE49-F238E27FC236}">
                  <a16:creationId xmlns:a16="http://schemas.microsoft.com/office/drawing/2014/main" id="{B5859EA5-73B4-DED0-F4F1-F6BCF7EB9A9F}"/>
                </a:ext>
              </a:extLst>
            </p:cNvPr>
            <p:cNvSpPr/>
            <p:nvPr/>
          </p:nvSpPr>
          <p:spPr bwMode="gray">
            <a:xfrm>
              <a:off x="3378272" y="1977839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DM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33" name="Pentagono 112">
              <a:extLst>
                <a:ext uri="{FF2B5EF4-FFF2-40B4-BE49-F238E27FC236}">
                  <a16:creationId xmlns:a16="http://schemas.microsoft.com/office/drawing/2014/main" id="{0F5DBD38-BBE2-C424-DEF2-9B3C7BE5D030}"/>
                </a:ext>
              </a:extLst>
            </p:cNvPr>
            <p:cNvSpPr/>
            <p:nvPr/>
          </p:nvSpPr>
          <p:spPr bwMode="gray">
            <a:xfrm>
              <a:off x="2783117" y="1977839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2001A"/>
            </a:solidFill>
            <a:ln w="12700" cmpd="sng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DWH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34" name="Pentagono 112">
              <a:extLst>
                <a:ext uri="{FF2B5EF4-FFF2-40B4-BE49-F238E27FC236}">
                  <a16:creationId xmlns:a16="http://schemas.microsoft.com/office/drawing/2014/main" id="{380755CB-8746-D072-B243-9ECF08DDF3CC}"/>
                </a:ext>
              </a:extLst>
            </p:cNvPr>
            <p:cNvSpPr/>
            <p:nvPr/>
          </p:nvSpPr>
          <p:spPr bwMode="gray">
            <a:xfrm>
              <a:off x="2187798" y="1977839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666666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STAGE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35" name="Pentagono 112">
              <a:extLst>
                <a:ext uri="{FF2B5EF4-FFF2-40B4-BE49-F238E27FC236}">
                  <a16:creationId xmlns:a16="http://schemas.microsoft.com/office/drawing/2014/main" id="{67945A6B-EC69-9E96-7152-28C37B3D7F50}"/>
                </a:ext>
              </a:extLst>
            </p:cNvPr>
            <p:cNvSpPr/>
            <p:nvPr/>
          </p:nvSpPr>
          <p:spPr bwMode="gray">
            <a:xfrm>
              <a:off x="1592642" y="1977839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666666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CORE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</p:grpSp>
      <p:sp>
        <p:nvSpPr>
          <p:cNvPr id="122" name="Rettangolo con angoli arrotondati in diagonale 102">
            <a:extLst>
              <a:ext uri="{FF2B5EF4-FFF2-40B4-BE49-F238E27FC236}">
                <a16:creationId xmlns:a16="http://schemas.microsoft.com/office/drawing/2014/main" id="{F0040F35-7B03-D1BA-F82F-A7863842D9B7}"/>
              </a:ext>
            </a:extLst>
          </p:cNvPr>
          <p:cNvSpPr/>
          <p:nvPr/>
        </p:nvSpPr>
        <p:spPr>
          <a:xfrm>
            <a:off x="159653" y="1165098"/>
            <a:ext cx="1224587" cy="1173555"/>
          </a:xfrm>
          <a:prstGeom prst="round2DiagRect">
            <a:avLst>
              <a:gd name="adj1" fmla="val 12969"/>
              <a:gd name="adj2" fmla="val 0"/>
            </a:avLst>
          </a:prstGeom>
          <a:solidFill>
            <a:srgbClr val="E2001A"/>
          </a:solidFill>
          <a:ln w="12700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Structural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Adding new columns</a:t>
            </a: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Renaming existing columns</a:t>
            </a: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Expanding column Length</a:t>
            </a: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Primary key changing 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3" name="Rettangolo con angoli arrotondati in diagonale 102">
            <a:extLst>
              <a:ext uri="{FF2B5EF4-FFF2-40B4-BE49-F238E27FC236}">
                <a16:creationId xmlns:a16="http://schemas.microsoft.com/office/drawing/2014/main" id="{2D981A02-7CBC-BCA1-CC33-8E99A2B33D6D}"/>
              </a:ext>
            </a:extLst>
          </p:cNvPr>
          <p:cNvSpPr/>
          <p:nvPr/>
        </p:nvSpPr>
        <p:spPr>
          <a:xfrm>
            <a:off x="137044" y="2471618"/>
            <a:ext cx="1224587" cy="1173555"/>
          </a:xfrm>
          <a:prstGeom prst="round2DiagRect">
            <a:avLst>
              <a:gd name="adj1" fmla="val 12969"/>
              <a:gd name="adj2" fmla="val 0"/>
            </a:avLst>
          </a:prstGeom>
          <a:solidFill>
            <a:srgbClr val="E2001A"/>
          </a:solidFill>
          <a:ln w="12700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Semantic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Accounting hierarchy</a:t>
            </a: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Business attribute meaning</a:t>
            </a: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Inversed exchange rate 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90E710-25D0-6561-14AF-EDAE6F0EB0CF}"/>
              </a:ext>
            </a:extLst>
          </p:cNvPr>
          <p:cNvGrpSpPr/>
          <p:nvPr/>
        </p:nvGrpSpPr>
        <p:grpSpPr>
          <a:xfrm>
            <a:off x="1615414" y="2944278"/>
            <a:ext cx="2511543" cy="228234"/>
            <a:chOff x="1615414" y="2944278"/>
            <a:chExt cx="2511543" cy="228234"/>
          </a:xfrm>
        </p:grpSpPr>
        <p:sp>
          <p:nvSpPr>
            <p:cNvPr id="154" name="Pentagono 112">
              <a:extLst>
                <a:ext uri="{FF2B5EF4-FFF2-40B4-BE49-F238E27FC236}">
                  <a16:creationId xmlns:a16="http://schemas.microsoft.com/office/drawing/2014/main" id="{1825AE90-F4D3-8685-239C-609047C9EBE9}"/>
                </a:ext>
              </a:extLst>
            </p:cNvPr>
            <p:cNvSpPr/>
            <p:nvPr/>
          </p:nvSpPr>
          <p:spPr bwMode="gray">
            <a:xfrm>
              <a:off x="3400881" y="29442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rgbClr val="FFFFFF"/>
                  </a:solidFill>
                  <a:latin typeface="UniCredit (Body)"/>
                </a:rPr>
                <a:t>DM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55" name="Pentagono 112">
              <a:extLst>
                <a:ext uri="{FF2B5EF4-FFF2-40B4-BE49-F238E27FC236}">
                  <a16:creationId xmlns:a16="http://schemas.microsoft.com/office/drawing/2014/main" id="{172D5FF0-179E-D922-EF07-E5111662D9A8}"/>
                </a:ext>
              </a:extLst>
            </p:cNvPr>
            <p:cNvSpPr/>
            <p:nvPr/>
          </p:nvSpPr>
          <p:spPr bwMode="gray">
            <a:xfrm>
              <a:off x="2805726" y="29442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rgbClr val="FFFFFF"/>
                  </a:solidFill>
                  <a:latin typeface="UniCredit (Body)"/>
                </a:rPr>
                <a:t>DWH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56" name="Pentagono 112">
              <a:extLst>
                <a:ext uri="{FF2B5EF4-FFF2-40B4-BE49-F238E27FC236}">
                  <a16:creationId xmlns:a16="http://schemas.microsoft.com/office/drawing/2014/main" id="{A1EEB0EC-E532-7F39-026A-AD697BBC0FED}"/>
                </a:ext>
              </a:extLst>
            </p:cNvPr>
            <p:cNvSpPr/>
            <p:nvPr/>
          </p:nvSpPr>
          <p:spPr bwMode="gray">
            <a:xfrm>
              <a:off x="2210570" y="29442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666666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STAGE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57" name="Pentagono 112">
              <a:extLst>
                <a:ext uri="{FF2B5EF4-FFF2-40B4-BE49-F238E27FC236}">
                  <a16:creationId xmlns:a16="http://schemas.microsoft.com/office/drawing/2014/main" id="{450AAF47-F72B-949A-09CA-313777D4EA51}"/>
                </a:ext>
              </a:extLst>
            </p:cNvPr>
            <p:cNvSpPr/>
            <p:nvPr/>
          </p:nvSpPr>
          <p:spPr bwMode="gray">
            <a:xfrm>
              <a:off x="1615414" y="294427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2001A"/>
            </a:solidFill>
            <a:ln w="12700" cmpd="sng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CORE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</p:grpSp>
      <p:sp>
        <p:nvSpPr>
          <p:cNvPr id="165" name="Rettangolo con angoli arrotondati in diagonale 102">
            <a:extLst>
              <a:ext uri="{FF2B5EF4-FFF2-40B4-BE49-F238E27FC236}">
                <a16:creationId xmlns:a16="http://schemas.microsoft.com/office/drawing/2014/main" id="{934EB3F2-7DAF-0BE4-9300-5FBBCDCF5FE3}"/>
              </a:ext>
            </a:extLst>
          </p:cNvPr>
          <p:cNvSpPr/>
          <p:nvPr/>
        </p:nvSpPr>
        <p:spPr>
          <a:xfrm>
            <a:off x="137044" y="3778138"/>
            <a:ext cx="1224587" cy="1173555"/>
          </a:xfrm>
          <a:prstGeom prst="round2DiagRect">
            <a:avLst>
              <a:gd name="adj1" fmla="val 12969"/>
              <a:gd name="adj2" fmla="val 0"/>
            </a:avLst>
          </a:prstGeom>
          <a:solidFill>
            <a:srgbClr val="E2001A"/>
          </a:solidFill>
          <a:ln w="12700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Data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600" dirty="0">
                <a:solidFill>
                  <a:schemeClr val="bg1"/>
                </a:solidFill>
              </a:rPr>
              <a:t>Conversion</a:t>
            </a:r>
            <a:r>
              <a:rPr lang="en-GB" sz="8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A0B56D-DD3A-C05A-4EA4-A58949312013}"/>
              </a:ext>
            </a:extLst>
          </p:cNvPr>
          <p:cNvGrpSpPr/>
          <p:nvPr/>
        </p:nvGrpSpPr>
        <p:grpSpPr>
          <a:xfrm>
            <a:off x="1615414" y="4250798"/>
            <a:ext cx="2511543" cy="228234"/>
            <a:chOff x="1615414" y="4250798"/>
            <a:chExt cx="2511543" cy="228234"/>
          </a:xfrm>
        </p:grpSpPr>
        <p:sp>
          <p:nvSpPr>
            <p:cNvPr id="167" name="Pentagono 112">
              <a:extLst>
                <a:ext uri="{FF2B5EF4-FFF2-40B4-BE49-F238E27FC236}">
                  <a16:creationId xmlns:a16="http://schemas.microsoft.com/office/drawing/2014/main" id="{6171BC1B-67F8-6857-9E35-CEEDB93C6A6E}"/>
                </a:ext>
              </a:extLst>
            </p:cNvPr>
            <p:cNvSpPr/>
            <p:nvPr/>
          </p:nvSpPr>
          <p:spPr bwMode="gray">
            <a:xfrm>
              <a:off x="3400881" y="425079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DM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68" name="Pentagono 112">
              <a:extLst>
                <a:ext uri="{FF2B5EF4-FFF2-40B4-BE49-F238E27FC236}">
                  <a16:creationId xmlns:a16="http://schemas.microsoft.com/office/drawing/2014/main" id="{3EEFBFD5-AB37-E047-0370-F7035D26A0B0}"/>
                </a:ext>
              </a:extLst>
            </p:cNvPr>
            <p:cNvSpPr/>
            <p:nvPr/>
          </p:nvSpPr>
          <p:spPr bwMode="gray">
            <a:xfrm>
              <a:off x="2805726" y="425079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rgbClr val="FFFFFF"/>
                  </a:solidFill>
                  <a:latin typeface="UniCredit (Body)"/>
                </a:rPr>
                <a:t>DWH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69" name="Pentagono 112">
              <a:extLst>
                <a:ext uri="{FF2B5EF4-FFF2-40B4-BE49-F238E27FC236}">
                  <a16:creationId xmlns:a16="http://schemas.microsoft.com/office/drawing/2014/main" id="{3D88023A-6CFA-70A9-99A2-F0DD9F876592}"/>
                </a:ext>
              </a:extLst>
            </p:cNvPr>
            <p:cNvSpPr/>
            <p:nvPr/>
          </p:nvSpPr>
          <p:spPr bwMode="gray">
            <a:xfrm>
              <a:off x="2210570" y="425079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666666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STAGE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170" name="Pentagono 112">
              <a:extLst>
                <a:ext uri="{FF2B5EF4-FFF2-40B4-BE49-F238E27FC236}">
                  <a16:creationId xmlns:a16="http://schemas.microsoft.com/office/drawing/2014/main" id="{788237D9-7A25-1C4F-536F-0339A9B85106}"/>
                </a:ext>
              </a:extLst>
            </p:cNvPr>
            <p:cNvSpPr/>
            <p:nvPr/>
          </p:nvSpPr>
          <p:spPr bwMode="gray">
            <a:xfrm>
              <a:off x="1615414" y="4250798"/>
              <a:ext cx="726076" cy="228234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2001A"/>
            </a:solidFill>
            <a:ln w="12700" cmpd="sng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>
                  <a:solidFill>
                    <a:srgbClr val="FFFFFF"/>
                  </a:solidFill>
                  <a:latin typeface="UniCredit (Body)"/>
                </a:rPr>
                <a:t>CORE</a:t>
              </a:r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8448457-B3B5-4888-DFDA-52E986E0D0C4}"/>
              </a:ext>
            </a:extLst>
          </p:cNvPr>
          <p:cNvSpPr txBox="1"/>
          <p:nvPr/>
        </p:nvSpPr>
        <p:spPr>
          <a:xfrm>
            <a:off x="314746" y="922131"/>
            <a:ext cx="914400" cy="1289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 TYPE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CE913B4-BC14-DF5A-B528-DE6CF03A95A7}"/>
              </a:ext>
            </a:extLst>
          </p:cNvPr>
          <p:cNvSpPr txBox="1"/>
          <p:nvPr/>
        </p:nvSpPr>
        <p:spPr>
          <a:xfrm flipH="1">
            <a:off x="1986927" y="900538"/>
            <a:ext cx="1635874" cy="17213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INITIATOR &amp; IMPACT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2FFD78A-B8B3-848B-F54B-C60C48BCDE3F}"/>
              </a:ext>
            </a:extLst>
          </p:cNvPr>
          <p:cNvSpPr txBox="1"/>
          <p:nvPr/>
        </p:nvSpPr>
        <p:spPr>
          <a:xfrm flipH="1">
            <a:off x="4317122" y="900538"/>
            <a:ext cx="1015333" cy="17213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INFO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40AAA6F-1E85-0077-600C-F5B7C9B0C192}"/>
              </a:ext>
            </a:extLst>
          </p:cNvPr>
          <p:cNvSpPr txBox="1"/>
          <p:nvPr/>
        </p:nvSpPr>
        <p:spPr>
          <a:xfrm flipH="1">
            <a:off x="6227559" y="900538"/>
            <a:ext cx="1015333" cy="17213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ODI LINEAGE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CB4CFD-3DC3-DD0E-6F29-FB23E389411E}"/>
              </a:ext>
            </a:extLst>
          </p:cNvPr>
          <p:cNvGrpSpPr/>
          <p:nvPr/>
        </p:nvGrpSpPr>
        <p:grpSpPr>
          <a:xfrm>
            <a:off x="1619408" y="4993171"/>
            <a:ext cx="1906437" cy="135557"/>
            <a:chOff x="1619408" y="4993171"/>
            <a:chExt cx="1906437" cy="13555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97ECB5-4432-2304-91FF-409CA2580C76}"/>
                </a:ext>
              </a:extLst>
            </p:cNvPr>
            <p:cNvSpPr txBox="1"/>
            <p:nvPr/>
          </p:nvSpPr>
          <p:spPr>
            <a:xfrm>
              <a:off x="1876806" y="4993171"/>
              <a:ext cx="720119" cy="135557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en-GB" sz="700" i="1" dirty="0">
                  <a:solidFill>
                    <a:schemeClr val="tx1"/>
                  </a:solidFill>
                </a:rPr>
                <a:t>Change initiator</a:t>
              </a:r>
            </a:p>
          </p:txBody>
        </p:sp>
        <p:sp>
          <p:nvSpPr>
            <p:cNvPr id="61" name="Pentagono 112">
              <a:extLst>
                <a:ext uri="{FF2B5EF4-FFF2-40B4-BE49-F238E27FC236}">
                  <a16:creationId xmlns:a16="http://schemas.microsoft.com/office/drawing/2014/main" id="{33497EAD-CD8B-4881-4769-3FB139F2A37D}"/>
                </a:ext>
              </a:extLst>
            </p:cNvPr>
            <p:cNvSpPr/>
            <p:nvPr/>
          </p:nvSpPr>
          <p:spPr bwMode="gray">
            <a:xfrm>
              <a:off x="2549281" y="5004498"/>
              <a:ext cx="246503" cy="84966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A5C4D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solidFill>
                  <a:srgbClr val="FFFFFF"/>
                </a:solidFill>
                <a:latin typeface="UniCredit (Body)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AFEAA6-4D6F-306A-33EF-7602AA957154}"/>
                </a:ext>
              </a:extLst>
            </p:cNvPr>
            <p:cNvSpPr txBox="1"/>
            <p:nvPr/>
          </p:nvSpPr>
          <p:spPr>
            <a:xfrm>
              <a:off x="2805726" y="4993171"/>
              <a:ext cx="720119" cy="135557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SzPct val="100000"/>
              </a:pPr>
              <a:r>
                <a:rPr lang="en-GB" sz="700" i="1" dirty="0">
                  <a:solidFill>
                    <a:schemeClr val="tx1"/>
                  </a:solidFill>
                </a:rPr>
                <a:t>Impacted layer</a:t>
              </a:r>
            </a:p>
          </p:txBody>
        </p:sp>
        <p:sp>
          <p:nvSpPr>
            <p:cNvPr id="63" name="Pentagono 112">
              <a:extLst>
                <a:ext uri="{FF2B5EF4-FFF2-40B4-BE49-F238E27FC236}">
                  <a16:creationId xmlns:a16="http://schemas.microsoft.com/office/drawing/2014/main" id="{07D5292A-CC2C-F997-631A-CE4AE80A50D5}"/>
                </a:ext>
              </a:extLst>
            </p:cNvPr>
            <p:cNvSpPr/>
            <p:nvPr/>
          </p:nvSpPr>
          <p:spPr bwMode="gray">
            <a:xfrm>
              <a:off x="1619408" y="5004498"/>
              <a:ext cx="246503" cy="84966"/>
            </a:xfrm>
            <a:custGeom>
              <a:avLst/>
              <a:gdLst/>
              <a:ahLst/>
              <a:cxnLst/>
              <a:rect l="l" t="t" r="r" b="b"/>
              <a:pathLst>
                <a:path w="1932432" h="648072">
                  <a:moveTo>
                    <a:pt x="108014" y="0"/>
                  </a:moveTo>
                  <a:lnTo>
                    <a:pt x="144016" y="0"/>
                  </a:lnTo>
                  <a:lnTo>
                    <a:pt x="1569774" y="0"/>
                  </a:lnTo>
                  <a:lnTo>
                    <a:pt x="1608396" y="0"/>
                  </a:lnTo>
                  <a:lnTo>
                    <a:pt x="1932432" y="324036"/>
                  </a:lnTo>
                  <a:lnTo>
                    <a:pt x="1608396" y="648072"/>
                  </a:lnTo>
                  <a:lnTo>
                    <a:pt x="1461760" y="648072"/>
                  </a:lnTo>
                  <a:lnTo>
                    <a:pt x="144016" y="648072"/>
                  </a:lnTo>
                  <a:lnTo>
                    <a:pt x="0" y="648072"/>
                  </a:ln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E2001A"/>
            </a:solidFill>
            <a:ln w="12700" cmpd="sng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rgbClr val="FFFFFF"/>
                </a:solidFill>
                <a:latin typeface="UniCredit (Body)"/>
              </a:endParaRP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C7005114-409B-28AA-EB54-8BAB9922F43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00" y="1263346"/>
            <a:ext cx="296898" cy="296898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F5FB13CC-CBB2-A7FE-6159-4453933B707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4" y="4221428"/>
            <a:ext cx="296898" cy="296898"/>
          </a:xfrm>
          <a:prstGeom prst="rect">
            <a:avLst/>
          </a:prstGeom>
        </p:spPr>
      </p:pic>
      <p:pic>
        <p:nvPicPr>
          <p:cNvPr id="182" name="Graphic 181" descr="Database with solid fill">
            <a:extLst>
              <a:ext uri="{FF2B5EF4-FFF2-40B4-BE49-F238E27FC236}">
                <a16:creationId xmlns:a16="http://schemas.microsoft.com/office/drawing/2014/main" id="{8C5A7FCB-4049-55F7-E360-C6C94E71B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3822" y="2901130"/>
            <a:ext cx="320400" cy="320400"/>
          </a:xfrm>
          <a:prstGeom prst="rect">
            <a:avLst/>
          </a:prstGeom>
        </p:spPr>
      </p:pic>
      <p:pic>
        <p:nvPicPr>
          <p:cNvPr id="186" name="Picture 185" descr="A blue and white logo&#10;&#10;Description automatically generated">
            <a:extLst>
              <a:ext uri="{FF2B5EF4-FFF2-40B4-BE49-F238E27FC236}">
                <a16:creationId xmlns:a16="http://schemas.microsoft.com/office/drawing/2014/main" id="{8B30C853-118E-2868-2186-8150C763E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081" y="1878190"/>
            <a:ext cx="475416" cy="427532"/>
          </a:xfrm>
          <a:prstGeom prst="rect">
            <a:avLst/>
          </a:prstGeom>
        </p:spPr>
      </p:pic>
      <p:sp>
        <p:nvSpPr>
          <p:cNvPr id="187" name="Rettangolo con angoli arrotondati in diagonale 102">
            <a:extLst>
              <a:ext uri="{FF2B5EF4-FFF2-40B4-BE49-F238E27FC236}">
                <a16:creationId xmlns:a16="http://schemas.microsoft.com/office/drawing/2014/main" id="{341E15F0-49D1-93BA-BC33-9C97CA800122}"/>
              </a:ext>
            </a:extLst>
          </p:cNvPr>
          <p:cNvSpPr/>
          <p:nvPr/>
        </p:nvSpPr>
        <p:spPr>
          <a:xfrm>
            <a:off x="5920710" y="1176620"/>
            <a:ext cx="1629033" cy="3775073"/>
          </a:xfrm>
          <a:prstGeom prst="round2DiagRect">
            <a:avLst>
              <a:gd name="adj1" fmla="val 12969"/>
              <a:gd name="adj2" fmla="val 0"/>
            </a:avLst>
          </a:prstGeom>
          <a:solidFill>
            <a:srgbClr val="007A91"/>
          </a:solidFill>
          <a:ln w="12700" cap="flat" cmpd="sng" algn="ctr">
            <a:solidFill>
              <a:srgbClr val="007A9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hr-HR" sz="2000" dirty="0">
                <a:solidFill>
                  <a:schemeClr val="bg1"/>
                </a:solidFill>
              </a:rPr>
              <a:t>ODI</a:t>
            </a:r>
          </a:p>
          <a:p>
            <a:pPr algn="ctr"/>
            <a:r>
              <a:rPr lang="hr-HR" sz="2000" dirty="0">
                <a:solidFill>
                  <a:schemeClr val="bg1"/>
                </a:solidFill>
              </a:rPr>
              <a:t>METADATA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08381785-3D3A-68A0-456F-ECD902E6D0BC}"/>
              </a:ext>
            </a:extLst>
          </p:cNvPr>
          <p:cNvCxnSpPr>
            <a:cxnSpLocks/>
          </p:cNvCxnSpPr>
          <p:nvPr/>
        </p:nvCxnSpPr>
        <p:spPr>
          <a:xfrm>
            <a:off x="5073912" y="2047194"/>
            <a:ext cx="766062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4D7AE020-2522-71DB-6628-AFBC8F88F219}"/>
              </a:ext>
            </a:extLst>
          </p:cNvPr>
          <p:cNvCxnSpPr>
            <a:cxnSpLocks/>
          </p:cNvCxnSpPr>
          <p:nvPr/>
        </p:nvCxnSpPr>
        <p:spPr>
          <a:xfrm>
            <a:off x="5062497" y="1411795"/>
            <a:ext cx="77747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3BD2669F-5477-AB9D-B04C-34E55003C4D2}"/>
              </a:ext>
            </a:extLst>
          </p:cNvPr>
          <p:cNvCxnSpPr>
            <a:cxnSpLocks/>
          </p:cNvCxnSpPr>
          <p:nvPr/>
        </p:nvCxnSpPr>
        <p:spPr>
          <a:xfrm>
            <a:off x="5062497" y="4364915"/>
            <a:ext cx="77747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0" name="Picture 219" descr="A screen shot of a phone&#10;&#10;Description automatically generated">
            <a:extLst>
              <a:ext uri="{FF2B5EF4-FFF2-40B4-BE49-F238E27FC236}">
                <a16:creationId xmlns:a16="http://schemas.microsoft.com/office/drawing/2014/main" id="{BC24D8B4-BA45-4205-0333-1CB0A2E1C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9013" y="2419114"/>
            <a:ext cx="778585" cy="778585"/>
          </a:xfrm>
          <a:prstGeom prst="rect">
            <a:avLst/>
          </a:prstGeom>
        </p:spPr>
      </p:pic>
      <p:sp>
        <p:nvSpPr>
          <p:cNvPr id="221" name="Arrow: Right 220">
            <a:extLst>
              <a:ext uri="{FF2B5EF4-FFF2-40B4-BE49-F238E27FC236}">
                <a16:creationId xmlns:a16="http://schemas.microsoft.com/office/drawing/2014/main" id="{451B3724-3AF5-9586-92CF-F64CACF356F5}"/>
              </a:ext>
            </a:extLst>
          </p:cNvPr>
          <p:cNvSpPr/>
          <p:nvPr/>
        </p:nvSpPr>
        <p:spPr>
          <a:xfrm>
            <a:off x="7689894" y="2852857"/>
            <a:ext cx="452736" cy="404520"/>
          </a:xfrm>
          <a:prstGeom prst="rightArrow">
            <a:avLst/>
          </a:prstGeom>
          <a:solidFill>
            <a:srgbClr val="007A91"/>
          </a:solidFill>
          <a:ln>
            <a:solidFill>
              <a:srgbClr val="007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7" name="Graphic 226" descr="Table with solid fill">
            <a:extLst>
              <a:ext uri="{FF2B5EF4-FFF2-40B4-BE49-F238E27FC236}">
                <a16:creationId xmlns:a16="http://schemas.microsoft.com/office/drawing/2014/main" id="{C74DE68C-C812-8B54-2012-2FE3193C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5480" y="3128062"/>
            <a:ext cx="391990" cy="391990"/>
          </a:xfrm>
          <a:prstGeom prst="rect">
            <a:avLst/>
          </a:prstGeom>
        </p:spPr>
      </p:pic>
      <p:sp>
        <p:nvSpPr>
          <p:cNvPr id="228" name="Freeform 44">
            <a:extLst>
              <a:ext uri="{FF2B5EF4-FFF2-40B4-BE49-F238E27FC236}">
                <a16:creationId xmlns:a16="http://schemas.microsoft.com/office/drawing/2014/main" id="{5119687D-BF42-05F6-1A8F-EE69BF5FF488}"/>
              </a:ext>
            </a:extLst>
          </p:cNvPr>
          <p:cNvSpPr>
            <a:spLocks noEditPoints="1"/>
          </p:cNvSpPr>
          <p:nvPr/>
        </p:nvSpPr>
        <p:spPr bwMode="auto">
          <a:xfrm>
            <a:off x="6400555" y="1646541"/>
            <a:ext cx="669340" cy="662595"/>
          </a:xfrm>
          <a:custGeom>
            <a:avLst/>
            <a:gdLst>
              <a:gd name="T0" fmla="*/ 1208 w 3968"/>
              <a:gd name="T1" fmla="*/ 1909 h 3931"/>
              <a:gd name="T2" fmla="*/ 979 w 3968"/>
              <a:gd name="T3" fmla="*/ 2021 h 3931"/>
              <a:gd name="T4" fmla="*/ 815 w 3968"/>
              <a:gd name="T5" fmla="*/ 2201 h 3931"/>
              <a:gd name="T6" fmla="*/ 726 w 3968"/>
              <a:gd name="T7" fmla="*/ 2426 h 3931"/>
              <a:gd name="T8" fmla="*/ 722 w 3968"/>
              <a:gd name="T9" fmla="*/ 2668 h 3931"/>
              <a:gd name="T10" fmla="*/ 811 w 3968"/>
              <a:gd name="T11" fmla="*/ 2906 h 3931"/>
              <a:gd name="T12" fmla="*/ 977 w 3968"/>
              <a:gd name="T13" fmla="*/ 3089 h 3931"/>
              <a:gd name="T14" fmla="*/ 1193 w 3968"/>
              <a:gd name="T15" fmla="*/ 3196 h 3931"/>
              <a:gd name="T16" fmla="*/ 1433 w 3968"/>
              <a:gd name="T17" fmla="*/ 3222 h 3931"/>
              <a:gd name="T18" fmla="*/ 1675 w 3968"/>
              <a:gd name="T19" fmla="*/ 3156 h 3931"/>
              <a:gd name="T20" fmla="*/ 1875 w 3968"/>
              <a:gd name="T21" fmla="*/ 3006 h 3931"/>
              <a:gd name="T22" fmla="*/ 2004 w 3968"/>
              <a:gd name="T23" fmla="*/ 2801 h 3931"/>
              <a:gd name="T24" fmla="*/ 2051 w 3968"/>
              <a:gd name="T25" fmla="*/ 2565 h 3931"/>
              <a:gd name="T26" fmla="*/ 2008 w 3968"/>
              <a:gd name="T27" fmla="*/ 2321 h 3931"/>
              <a:gd name="T28" fmla="*/ 1876 w 3968"/>
              <a:gd name="T29" fmla="*/ 2106 h 3931"/>
              <a:gd name="T30" fmla="*/ 1682 w 3968"/>
              <a:gd name="T31" fmla="*/ 1959 h 3931"/>
              <a:gd name="T32" fmla="*/ 1452 w 3968"/>
              <a:gd name="T33" fmla="*/ 1890 h 3931"/>
              <a:gd name="T34" fmla="*/ 1353 w 3968"/>
              <a:gd name="T35" fmla="*/ 1453 h 3931"/>
              <a:gd name="T36" fmla="*/ 1423 w 3968"/>
              <a:gd name="T37" fmla="*/ 1457 h 3931"/>
              <a:gd name="T38" fmla="*/ 1528 w 3968"/>
              <a:gd name="T39" fmla="*/ 1464 h 3931"/>
              <a:gd name="T40" fmla="*/ 2139 w 3968"/>
              <a:gd name="T41" fmla="*/ 1759 h 3931"/>
              <a:gd name="T42" fmla="*/ 2295 w 3968"/>
              <a:gd name="T43" fmla="*/ 1944 h 3931"/>
              <a:gd name="T44" fmla="*/ 2470 w 3968"/>
              <a:gd name="T45" fmla="*/ 2651 h 3931"/>
              <a:gd name="T46" fmla="*/ 2474 w 3968"/>
              <a:gd name="T47" fmla="*/ 3434 h 3931"/>
              <a:gd name="T48" fmla="*/ 2102 w 3968"/>
              <a:gd name="T49" fmla="*/ 3378 h 3931"/>
              <a:gd name="T50" fmla="*/ 2038 w 3968"/>
              <a:gd name="T51" fmla="*/ 3424 h 3931"/>
              <a:gd name="T52" fmla="*/ 1962 w 3968"/>
              <a:gd name="T53" fmla="*/ 3474 h 3931"/>
              <a:gd name="T54" fmla="*/ 1270 w 3968"/>
              <a:gd name="T55" fmla="*/ 3634 h 3931"/>
              <a:gd name="T56" fmla="*/ 509 w 3968"/>
              <a:gd name="T57" fmla="*/ 3641 h 3931"/>
              <a:gd name="T58" fmla="*/ 481 w 3968"/>
              <a:gd name="T59" fmla="*/ 3164 h 3931"/>
              <a:gd name="T60" fmla="*/ 295 w 3968"/>
              <a:gd name="T61" fmla="*/ 2469 h 3931"/>
              <a:gd name="T62" fmla="*/ 578 w 3968"/>
              <a:gd name="T63" fmla="*/ 1806 h 3931"/>
              <a:gd name="T64" fmla="*/ 608 w 3968"/>
              <a:gd name="T65" fmla="*/ 1778 h 3931"/>
              <a:gd name="T66" fmla="*/ 674 w 3968"/>
              <a:gd name="T67" fmla="*/ 1718 h 3931"/>
              <a:gd name="T68" fmla="*/ 713 w 3968"/>
              <a:gd name="T69" fmla="*/ 1321 h 3931"/>
              <a:gd name="T70" fmla="*/ 3052 w 3968"/>
              <a:gd name="T71" fmla="*/ 439 h 3931"/>
              <a:gd name="T72" fmla="*/ 2874 w 3968"/>
              <a:gd name="T73" fmla="*/ 525 h 3931"/>
              <a:gd name="T74" fmla="*/ 2762 w 3968"/>
              <a:gd name="T75" fmla="*/ 679 h 3931"/>
              <a:gd name="T76" fmla="*/ 2733 w 3968"/>
              <a:gd name="T77" fmla="*/ 866 h 3931"/>
              <a:gd name="T78" fmla="*/ 2798 w 3968"/>
              <a:gd name="T79" fmla="*/ 1052 h 3931"/>
              <a:gd name="T80" fmla="*/ 2938 w 3968"/>
              <a:gd name="T81" fmla="*/ 1183 h 3931"/>
              <a:gd name="T82" fmla="*/ 3120 w 3968"/>
              <a:gd name="T83" fmla="*/ 1233 h 3931"/>
              <a:gd name="T84" fmla="*/ 3310 w 3968"/>
              <a:gd name="T85" fmla="*/ 1193 h 3931"/>
              <a:gd name="T86" fmla="*/ 3459 w 3968"/>
              <a:gd name="T87" fmla="*/ 1068 h 3931"/>
              <a:gd name="T88" fmla="*/ 3531 w 3968"/>
              <a:gd name="T89" fmla="*/ 893 h 3931"/>
              <a:gd name="T90" fmla="*/ 3514 w 3968"/>
              <a:gd name="T91" fmla="*/ 702 h 3931"/>
              <a:gd name="T92" fmla="*/ 3407 w 3968"/>
              <a:gd name="T93" fmla="*/ 537 h 3931"/>
              <a:gd name="T94" fmla="*/ 3242 w 3968"/>
              <a:gd name="T95" fmla="*/ 445 h 3931"/>
              <a:gd name="T96" fmla="*/ 3114 w 3968"/>
              <a:gd name="T97" fmla="*/ 170 h 3931"/>
              <a:gd name="T98" fmla="*/ 3159 w 3968"/>
              <a:gd name="T99" fmla="*/ 172 h 3931"/>
              <a:gd name="T100" fmla="*/ 3235 w 3968"/>
              <a:gd name="T101" fmla="*/ 178 h 3931"/>
              <a:gd name="T102" fmla="*/ 3623 w 3968"/>
              <a:gd name="T103" fmla="*/ 388 h 3931"/>
              <a:gd name="T104" fmla="*/ 3968 w 3968"/>
              <a:gd name="T105" fmla="*/ 727 h 3931"/>
              <a:gd name="T106" fmla="*/ 3919 w 3968"/>
              <a:gd name="T107" fmla="*/ 1127 h 3931"/>
              <a:gd name="T108" fmla="*/ 3568 w 3968"/>
              <a:gd name="T109" fmla="*/ 1325 h 3931"/>
              <a:gd name="T110" fmla="*/ 3514 w 3968"/>
              <a:gd name="T111" fmla="*/ 1364 h 3931"/>
              <a:gd name="T112" fmla="*/ 3217 w 3968"/>
              <a:gd name="T113" fmla="*/ 1657 h 3931"/>
              <a:gd name="T114" fmla="*/ 2842 w 3968"/>
              <a:gd name="T115" fmla="*/ 1612 h 3931"/>
              <a:gd name="T116" fmla="*/ 2593 w 3968"/>
              <a:gd name="T117" fmla="*/ 1196 h 3931"/>
              <a:gd name="T118" fmla="*/ 2481 w 3968"/>
              <a:gd name="T119" fmla="*/ 779 h 3931"/>
              <a:gd name="T120" fmla="*/ 2651 w 3968"/>
              <a:gd name="T121" fmla="*/ 382 h 3931"/>
              <a:gd name="T122" fmla="*/ 2678 w 3968"/>
              <a:gd name="T123" fmla="*/ 358 h 3931"/>
              <a:gd name="T124" fmla="*/ 2728 w 3968"/>
              <a:gd name="T125" fmla="*/ 313 h 3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8" h="3931">
                <a:moveTo>
                  <a:pt x="1392" y="1886"/>
                </a:moveTo>
                <a:lnTo>
                  <a:pt x="1330" y="1889"/>
                </a:lnTo>
                <a:lnTo>
                  <a:pt x="1269" y="1896"/>
                </a:lnTo>
                <a:lnTo>
                  <a:pt x="1208" y="1909"/>
                </a:lnTo>
                <a:lnTo>
                  <a:pt x="1148" y="1929"/>
                </a:lnTo>
                <a:lnTo>
                  <a:pt x="1088" y="1954"/>
                </a:lnTo>
                <a:lnTo>
                  <a:pt x="1032" y="1986"/>
                </a:lnTo>
                <a:lnTo>
                  <a:pt x="979" y="2021"/>
                </a:lnTo>
                <a:lnTo>
                  <a:pt x="931" y="2061"/>
                </a:lnTo>
                <a:lnTo>
                  <a:pt x="887" y="2104"/>
                </a:lnTo>
                <a:lnTo>
                  <a:pt x="848" y="2152"/>
                </a:lnTo>
                <a:lnTo>
                  <a:pt x="815" y="2201"/>
                </a:lnTo>
                <a:lnTo>
                  <a:pt x="784" y="2255"/>
                </a:lnTo>
                <a:lnTo>
                  <a:pt x="760" y="2309"/>
                </a:lnTo>
                <a:lnTo>
                  <a:pt x="741" y="2366"/>
                </a:lnTo>
                <a:lnTo>
                  <a:pt x="726" y="2426"/>
                </a:lnTo>
                <a:lnTo>
                  <a:pt x="716" y="2485"/>
                </a:lnTo>
                <a:lnTo>
                  <a:pt x="713" y="2546"/>
                </a:lnTo>
                <a:lnTo>
                  <a:pt x="715" y="2607"/>
                </a:lnTo>
                <a:lnTo>
                  <a:pt x="722" y="2668"/>
                </a:lnTo>
                <a:lnTo>
                  <a:pt x="736" y="2729"/>
                </a:lnTo>
                <a:lnTo>
                  <a:pt x="755" y="2789"/>
                </a:lnTo>
                <a:lnTo>
                  <a:pt x="781" y="2849"/>
                </a:lnTo>
                <a:lnTo>
                  <a:pt x="811" y="2906"/>
                </a:lnTo>
                <a:lnTo>
                  <a:pt x="847" y="2958"/>
                </a:lnTo>
                <a:lnTo>
                  <a:pt x="887" y="3006"/>
                </a:lnTo>
                <a:lnTo>
                  <a:pt x="931" y="3050"/>
                </a:lnTo>
                <a:lnTo>
                  <a:pt x="977" y="3089"/>
                </a:lnTo>
                <a:lnTo>
                  <a:pt x="1028" y="3123"/>
                </a:lnTo>
                <a:lnTo>
                  <a:pt x="1080" y="3153"/>
                </a:lnTo>
                <a:lnTo>
                  <a:pt x="1136" y="3177"/>
                </a:lnTo>
                <a:lnTo>
                  <a:pt x="1193" y="3196"/>
                </a:lnTo>
                <a:lnTo>
                  <a:pt x="1251" y="3211"/>
                </a:lnTo>
                <a:lnTo>
                  <a:pt x="1312" y="3221"/>
                </a:lnTo>
                <a:lnTo>
                  <a:pt x="1372" y="3224"/>
                </a:lnTo>
                <a:lnTo>
                  <a:pt x="1433" y="3222"/>
                </a:lnTo>
                <a:lnTo>
                  <a:pt x="1495" y="3215"/>
                </a:lnTo>
                <a:lnTo>
                  <a:pt x="1555" y="3201"/>
                </a:lnTo>
                <a:lnTo>
                  <a:pt x="1616" y="3182"/>
                </a:lnTo>
                <a:lnTo>
                  <a:pt x="1675" y="3156"/>
                </a:lnTo>
                <a:lnTo>
                  <a:pt x="1731" y="3126"/>
                </a:lnTo>
                <a:lnTo>
                  <a:pt x="1784" y="3090"/>
                </a:lnTo>
                <a:lnTo>
                  <a:pt x="1832" y="3050"/>
                </a:lnTo>
                <a:lnTo>
                  <a:pt x="1875" y="3006"/>
                </a:lnTo>
                <a:lnTo>
                  <a:pt x="1915" y="2960"/>
                </a:lnTo>
                <a:lnTo>
                  <a:pt x="1949" y="2909"/>
                </a:lnTo>
                <a:lnTo>
                  <a:pt x="1978" y="2857"/>
                </a:lnTo>
                <a:lnTo>
                  <a:pt x="2004" y="2801"/>
                </a:lnTo>
                <a:lnTo>
                  <a:pt x="2023" y="2744"/>
                </a:lnTo>
                <a:lnTo>
                  <a:pt x="2038" y="2686"/>
                </a:lnTo>
                <a:lnTo>
                  <a:pt x="2047" y="2626"/>
                </a:lnTo>
                <a:lnTo>
                  <a:pt x="2051" y="2565"/>
                </a:lnTo>
                <a:lnTo>
                  <a:pt x="2048" y="2504"/>
                </a:lnTo>
                <a:lnTo>
                  <a:pt x="2041" y="2443"/>
                </a:lnTo>
                <a:lnTo>
                  <a:pt x="2028" y="2382"/>
                </a:lnTo>
                <a:lnTo>
                  <a:pt x="2008" y="2321"/>
                </a:lnTo>
                <a:lnTo>
                  <a:pt x="1983" y="2262"/>
                </a:lnTo>
                <a:lnTo>
                  <a:pt x="1952" y="2206"/>
                </a:lnTo>
                <a:lnTo>
                  <a:pt x="1916" y="2153"/>
                </a:lnTo>
                <a:lnTo>
                  <a:pt x="1876" y="2106"/>
                </a:lnTo>
                <a:lnTo>
                  <a:pt x="1833" y="2062"/>
                </a:lnTo>
                <a:lnTo>
                  <a:pt x="1785" y="2022"/>
                </a:lnTo>
                <a:lnTo>
                  <a:pt x="1736" y="1988"/>
                </a:lnTo>
                <a:lnTo>
                  <a:pt x="1682" y="1959"/>
                </a:lnTo>
                <a:lnTo>
                  <a:pt x="1628" y="1933"/>
                </a:lnTo>
                <a:lnTo>
                  <a:pt x="1571" y="1914"/>
                </a:lnTo>
                <a:lnTo>
                  <a:pt x="1512" y="1899"/>
                </a:lnTo>
                <a:lnTo>
                  <a:pt x="1452" y="1890"/>
                </a:lnTo>
                <a:lnTo>
                  <a:pt x="1392" y="1886"/>
                </a:lnTo>
                <a:close/>
                <a:moveTo>
                  <a:pt x="1127" y="1170"/>
                </a:moveTo>
                <a:lnTo>
                  <a:pt x="1349" y="1453"/>
                </a:lnTo>
                <a:lnTo>
                  <a:pt x="1353" y="1453"/>
                </a:lnTo>
                <a:lnTo>
                  <a:pt x="1362" y="1455"/>
                </a:lnTo>
                <a:lnTo>
                  <a:pt x="1379" y="1455"/>
                </a:lnTo>
                <a:lnTo>
                  <a:pt x="1400" y="1456"/>
                </a:lnTo>
                <a:lnTo>
                  <a:pt x="1423" y="1457"/>
                </a:lnTo>
                <a:lnTo>
                  <a:pt x="1450" y="1458"/>
                </a:lnTo>
                <a:lnTo>
                  <a:pt x="1476" y="1459"/>
                </a:lnTo>
                <a:lnTo>
                  <a:pt x="1503" y="1462"/>
                </a:lnTo>
                <a:lnTo>
                  <a:pt x="1528" y="1464"/>
                </a:lnTo>
                <a:lnTo>
                  <a:pt x="1550" y="1468"/>
                </a:lnTo>
                <a:lnTo>
                  <a:pt x="1783" y="1218"/>
                </a:lnTo>
                <a:lnTo>
                  <a:pt x="2183" y="1405"/>
                </a:lnTo>
                <a:lnTo>
                  <a:pt x="2139" y="1759"/>
                </a:lnTo>
                <a:lnTo>
                  <a:pt x="2182" y="1803"/>
                </a:lnTo>
                <a:lnTo>
                  <a:pt x="2222" y="1847"/>
                </a:lnTo>
                <a:lnTo>
                  <a:pt x="2259" y="1895"/>
                </a:lnTo>
                <a:lnTo>
                  <a:pt x="2295" y="1944"/>
                </a:lnTo>
                <a:lnTo>
                  <a:pt x="2650" y="1956"/>
                </a:lnTo>
                <a:lnTo>
                  <a:pt x="2771" y="2381"/>
                </a:lnTo>
                <a:lnTo>
                  <a:pt x="2475" y="2581"/>
                </a:lnTo>
                <a:lnTo>
                  <a:pt x="2470" y="2651"/>
                </a:lnTo>
                <a:lnTo>
                  <a:pt x="2462" y="2721"/>
                </a:lnTo>
                <a:lnTo>
                  <a:pt x="2448" y="2792"/>
                </a:lnTo>
                <a:lnTo>
                  <a:pt x="2688" y="3049"/>
                </a:lnTo>
                <a:lnTo>
                  <a:pt x="2474" y="3434"/>
                </a:lnTo>
                <a:lnTo>
                  <a:pt x="2121" y="3365"/>
                </a:lnTo>
                <a:lnTo>
                  <a:pt x="2119" y="3366"/>
                </a:lnTo>
                <a:lnTo>
                  <a:pt x="2112" y="3371"/>
                </a:lnTo>
                <a:lnTo>
                  <a:pt x="2102" y="3378"/>
                </a:lnTo>
                <a:lnTo>
                  <a:pt x="2088" y="3388"/>
                </a:lnTo>
                <a:lnTo>
                  <a:pt x="2074" y="3399"/>
                </a:lnTo>
                <a:lnTo>
                  <a:pt x="2056" y="3411"/>
                </a:lnTo>
                <a:lnTo>
                  <a:pt x="2038" y="3424"/>
                </a:lnTo>
                <a:lnTo>
                  <a:pt x="2018" y="3438"/>
                </a:lnTo>
                <a:lnTo>
                  <a:pt x="1999" y="3451"/>
                </a:lnTo>
                <a:lnTo>
                  <a:pt x="1981" y="3463"/>
                </a:lnTo>
                <a:lnTo>
                  <a:pt x="1962" y="3474"/>
                </a:lnTo>
                <a:lnTo>
                  <a:pt x="1945" y="3816"/>
                </a:lnTo>
                <a:lnTo>
                  <a:pt x="1519" y="3931"/>
                </a:lnTo>
                <a:lnTo>
                  <a:pt x="1330" y="3639"/>
                </a:lnTo>
                <a:lnTo>
                  <a:pt x="1270" y="3634"/>
                </a:lnTo>
                <a:lnTo>
                  <a:pt x="1212" y="3626"/>
                </a:lnTo>
                <a:lnTo>
                  <a:pt x="1154" y="3613"/>
                </a:lnTo>
                <a:lnTo>
                  <a:pt x="895" y="3856"/>
                </a:lnTo>
                <a:lnTo>
                  <a:pt x="509" y="3641"/>
                </a:lnTo>
                <a:lnTo>
                  <a:pt x="587" y="3293"/>
                </a:lnTo>
                <a:lnTo>
                  <a:pt x="549" y="3252"/>
                </a:lnTo>
                <a:lnTo>
                  <a:pt x="514" y="3209"/>
                </a:lnTo>
                <a:lnTo>
                  <a:pt x="481" y="3164"/>
                </a:lnTo>
                <a:lnTo>
                  <a:pt x="128" y="3158"/>
                </a:lnTo>
                <a:lnTo>
                  <a:pt x="0" y="2736"/>
                </a:lnTo>
                <a:lnTo>
                  <a:pt x="291" y="2532"/>
                </a:lnTo>
                <a:lnTo>
                  <a:pt x="295" y="2469"/>
                </a:lnTo>
                <a:lnTo>
                  <a:pt x="302" y="2406"/>
                </a:lnTo>
                <a:lnTo>
                  <a:pt x="40" y="2172"/>
                </a:lnTo>
                <a:lnTo>
                  <a:pt x="219" y="1769"/>
                </a:lnTo>
                <a:lnTo>
                  <a:pt x="578" y="1806"/>
                </a:lnTo>
                <a:lnTo>
                  <a:pt x="579" y="1805"/>
                </a:lnTo>
                <a:lnTo>
                  <a:pt x="585" y="1799"/>
                </a:lnTo>
                <a:lnTo>
                  <a:pt x="595" y="1789"/>
                </a:lnTo>
                <a:lnTo>
                  <a:pt x="608" y="1778"/>
                </a:lnTo>
                <a:lnTo>
                  <a:pt x="623" y="1764"/>
                </a:lnTo>
                <a:lnTo>
                  <a:pt x="639" y="1749"/>
                </a:lnTo>
                <a:lnTo>
                  <a:pt x="657" y="1733"/>
                </a:lnTo>
                <a:lnTo>
                  <a:pt x="674" y="1718"/>
                </a:lnTo>
                <a:lnTo>
                  <a:pt x="692" y="1702"/>
                </a:lnTo>
                <a:lnTo>
                  <a:pt x="709" y="1687"/>
                </a:lnTo>
                <a:lnTo>
                  <a:pt x="725" y="1675"/>
                </a:lnTo>
                <a:lnTo>
                  <a:pt x="713" y="1321"/>
                </a:lnTo>
                <a:lnTo>
                  <a:pt x="1127" y="1170"/>
                </a:lnTo>
                <a:close/>
                <a:moveTo>
                  <a:pt x="3148" y="430"/>
                </a:moveTo>
                <a:lnTo>
                  <a:pt x="3101" y="432"/>
                </a:lnTo>
                <a:lnTo>
                  <a:pt x="3052" y="439"/>
                </a:lnTo>
                <a:lnTo>
                  <a:pt x="3005" y="451"/>
                </a:lnTo>
                <a:lnTo>
                  <a:pt x="2958" y="470"/>
                </a:lnTo>
                <a:lnTo>
                  <a:pt x="2914" y="496"/>
                </a:lnTo>
                <a:lnTo>
                  <a:pt x="2874" y="525"/>
                </a:lnTo>
                <a:lnTo>
                  <a:pt x="2839" y="559"/>
                </a:lnTo>
                <a:lnTo>
                  <a:pt x="2808" y="596"/>
                </a:lnTo>
                <a:lnTo>
                  <a:pt x="2783" y="636"/>
                </a:lnTo>
                <a:lnTo>
                  <a:pt x="2762" y="679"/>
                </a:lnTo>
                <a:lnTo>
                  <a:pt x="2747" y="724"/>
                </a:lnTo>
                <a:lnTo>
                  <a:pt x="2737" y="770"/>
                </a:lnTo>
                <a:lnTo>
                  <a:pt x="2732" y="817"/>
                </a:lnTo>
                <a:lnTo>
                  <a:pt x="2733" y="866"/>
                </a:lnTo>
                <a:lnTo>
                  <a:pt x="2741" y="914"/>
                </a:lnTo>
                <a:lnTo>
                  <a:pt x="2754" y="961"/>
                </a:lnTo>
                <a:lnTo>
                  <a:pt x="2773" y="1007"/>
                </a:lnTo>
                <a:lnTo>
                  <a:pt x="2798" y="1052"/>
                </a:lnTo>
                <a:lnTo>
                  <a:pt x="2828" y="1091"/>
                </a:lnTo>
                <a:lnTo>
                  <a:pt x="2861" y="1126"/>
                </a:lnTo>
                <a:lnTo>
                  <a:pt x="2898" y="1156"/>
                </a:lnTo>
                <a:lnTo>
                  <a:pt x="2938" y="1183"/>
                </a:lnTo>
                <a:lnTo>
                  <a:pt x="2981" y="1204"/>
                </a:lnTo>
                <a:lnTo>
                  <a:pt x="3025" y="1218"/>
                </a:lnTo>
                <a:lnTo>
                  <a:pt x="3073" y="1229"/>
                </a:lnTo>
                <a:lnTo>
                  <a:pt x="3120" y="1233"/>
                </a:lnTo>
                <a:lnTo>
                  <a:pt x="3167" y="1232"/>
                </a:lnTo>
                <a:lnTo>
                  <a:pt x="3216" y="1226"/>
                </a:lnTo>
                <a:lnTo>
                  <a:pt x="3263" y="1212"/>
                </a:lnTo>
                <a:lnTo>
                  <a:pt x="3310" y="1193"/>
                </a:lnTo>
                <a:lnTo>
                  <a:pt x="3354" y="1167"/>
                </a:lnTo>
                <a:lnTo>
                  <a:pt x="3394" y="1138"/>
                </a:lnTo>
                <a:lnTo>
                  <a:pt x="3429" y="1104"/>
                </a:lnTo>
                <a:lnTo>
                  <a:pt x="3459" y="1068"/>
                </a:lnTo>
                <a:lnTo>
                  <a:pt x="3485" y="1028"/>
                </a:lnTo>
                <a:lnTo>
                  <a:pt x="3505" y="984"/>
                </a:lnTo>
                <a:lnTo>
                  <a:pt x="3521" y="939"/>
                </a:lnTo>
                <a:lnTo>
                  <a:pt x="3531" y="893"/>
                </a:lnTo>
                <a:lnTo>
                  <a:pt x="3536" y="846"/>
                </a:lnTo>
                <a:lnTo>
                  <a:pt x="3535" y="798"/>
                </a:lnTo>
                <a:lnTo>
                  <a:pt x="3527" y="750"/>
                </a:lnTo>
                <a:lnTo>
                  <a:pt x="3514" y="702"/>
                </a:lnTo>
                <a:lnTo>
                  <a:pt x="3495" y="656"/>
                </a:lnTo>
                <a:lnTo>
                  <a:pt x="3470" y="612"/>
                </a:lnTo>
                <a:lnTo>
                  <a:pt x="3441" y="572"/>
                </a:lnTo>
                <a:lnTo>
                  <a:pt x="3407" y="537"/>
                </a:lnTo>
                <a:lnTo>
                  <a:pt x="3370" y="507"/>
                </a:lnTo>
                <a:lnTo>
                  <a:pt x="3330" y="481"/>
                </a:lnTo>
                <a:lnTo>
                  <a:pt x="3287" y="461"/>
                </a:lnTo>
                <a:lnTo>
                  <a:pt x="3242" y="445"/>
                </a:lnTo>
                <a:lnTo>
                  <a:pt x="3195" y="435"/>
                </a:lnTo>
                <a:lnTo>
                  <a:pt x="3148" y="430"/>
                </a:lnTo>
                <a:close/>
                <a:moveTo>
                  <a:pt x="2981" y="0"/>
                </a:moveTo>
                <a:lnTo>
                  <a:pt x="3114" y="170"/>
                </a:lnTo>
                <a:lnTo>
                  <a:pt x="3118" y="170"/>
                </a:lnTo>
                <a:lnTo>
                  <a:pt x="3127" y="171"/>
                </a:lnTo>
                <a:lnTo>
                  <a:pt x="3142" y="171"/>
                </a:lnTo>
                <a:lnTo>
                  <a:pt x="3159" y="172"/>
                </a:lnTo>
                <a:lnTo>
                  <a:pt x="3178" y="173"/>
                </a:lnTo>
                <a:lnTo>
                  <a:pt x="3199" y="175"/>
                </a:lnTo>
                <a:lnTo>
                  <a:pt x="3218" y="176"/>
                </a:lnTo>
                <a:lnTo>
                  <a:pt x="3235" y="178"/>
                </a:lnTo>
                <a:lnTo>
                  <a:pt x="3375" y="28"/>
                </a:lnTo>
                <a:lnTo>
                  <a:pt x="3616" y="141"/>
                </a:lnTo>
                <a:lnTo>
                  <a:pt x="3589" y="354"/>
                </a:lnTo>
                <a:lnTo>
                  <a:pt x="3623" y="388"/>
                </a:lnTo>
                <a:lnTo>
                  <a:pt x="3653" y="426"/>
                </a:lnTo>
                <a:lnTo>
                  <a:pt x="3682" y="464"/>
                </a:lnTo>
                <a:lnTo>
                  <a:pt x="3896" y="473"/>
                </a:lnTo>
                <a:lnTo>
                  <a:pt x="3968" y="727"/>
                </a:lnTo>
                <a:lnTo>
                  <a:pt x="3790" y="847"/>
                </a:lnTo>
                <a:lnTo>
                  <a:pt x="3785" y="910"/>
                </a:lnTo>
                <a:lnTo>
                  <a:pt x="3775" y="973"/>
                </a:lnTo>
                <a:lnTo>
                  <a:pt x="3919" y="1127"/>
                </a:lnTo>
                <a:lnTo>
                  <a:pt x="3790" y="1359"/>
                </a:lnTo>
                <a:lnTo>
                  <a:pt x="3578" y="1318"/>
                </a:lnTo>
                <a:lnTo>
                  <a:pt x="3576" y="1320"/>
                </a:lnTo>
                <a:lnTo>
                  <a:pt x="3568" y="1325"/>
                </a:lnTo>
                <a:lnTo>
                  <a:pt x="3558" y="1332"/>
                </a:lnTo>
                <a:lnTo>
                  <a:pt x="3544" y="1342"/>
                </a:lnTo>
                <a:lnTo>
                  <a:pt x="3530" y="1353"/>
                </a:lnTo>
                <a:lnTo>
                  <a:pt x="3514" y="1364"/>
                </a:lnTo>
                <a:lnTo>
                  <a:pt x="3498" y="1373"/>
                </a:lnTo>
                <a:lnTo>
                  <a:pt x="3482" y="1383"/>
                </a:lnTo>
                <a:lnTo>
                  <a:pt x="3473" y="1589"/>
                </a:lnTo>
                <a:lnTo>
                  <a:pt x="3217" y="1657"/>
                </a:lnTo>
                <a:lnTo>
                  <a:pt x="3103" y="1483"/>
                </a:lnTo>
                <a:lnTo>
                  <a:pt x="3050" y="1478"/>
                </a:lnTo>
                <a:lnTo>
                  <a:pt x="2998" y="1468"/>
                </a:lnTo>
                <a:lnTo>
                  <a:pt x="2842" y="1612"/>
                </a:lnTo>
                <a:lnTo>
                  <a:pt x="2610" y="1484"/>
                </a:lnTo>
                <a:lnTo>
                  <a:pt x="2657" y="1275"/>
                </a:lnTo>
                <a:lnTo>
                  <a:pt x="2623" y="1238"/>
                </a:lnTo>
                <a:lnTo>
                  <a:pt x="2593" y="1196"/>
                </a:lnTo>
                <a:lnTo>
                  <a:pt x="2382" y="1194"/>
                </a:lnTo>
                <a:lnTo>
                  <a:pt x="2304" y="941"/>
                </a:lnTo>
                <a:lnTo>
                  <a:pt x="2479" y="818"/>
                </a:lnTo>
                <a:lnTo>
                  <a:pt x="2481" y="779"/>
                </a:lnTo>
                <a:lnTo>
                  <a:pt x="2485" y="742"/>
                </a:lnTo>
                <a:lnTo>
                  <a:pt x="2328" y="601"/>
                </a:lnTo>
                <a:lnTo>
                  <a:pt x="2436" y="359"/>
                </a:lnTo>
                <a:lnTo>
                  <a:pt x="2651" y="382"/>
                </a:lnTo>
                <a:lnTo>
                  <a:pt x="2653" y="381"/>
                </a:lnTo>
                <a:lnTo>
                  <a:pt x="2658" y="375"/>
                </a:lnTo>
                <a:lnTo>
                  <a:pt x="2667" y="367"/>
                </a:lnTo>
                <a:lnTo>
                  <a:pt x="2678" y="358"/>
                </a:lnTo>
                <a:lnTo>
                  <a:pt x="2690" y="347"/>
                </a:lnTo>
                <a:lnTo>
                  <a:pt x="2702" y="335"/>
                </a:lnTo>
                <a:lnTo>
                  <a:pt x="2715" y="324"/>
                </a:lnTo>
                <a:lnTo>
                  <a:pt x="2728" y="313"/>
                </a:lnTo>
                <a:lnTo>
                  <a:pt x="2739" y="303"/>
                </a:lnTo>
                <a:lnTo>
                  <a:pt x="2732" y="91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CA8A615-81E6-9F12-AADB-934D7E23A45C}"/>
              </a:ext>
            </a:extLst>
          </p:cNvPr>
          <p:cNvSpPr txBox="1"/>
          <p:nvPr/>
        </p:nvSpPr>
        <p:spPr>
          <a:xfrm flipH="1">
            <a:off x="7885039" y="900538"/>
            <a:ext cx="1015333" cy="17213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DRIVING DWH CHANGES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136FFB-0768-B389-ECC6-3C33C823330A}"/>
              </a:ext>
            </a:extLst>
          </p:cNvPr>
          <p:cNvCxnSpPr>
            <a:cxnSpLocks/>
          </p:cNvCxnSpPr>
          <p:nvPr/>
        </p:nvCxnSpPr>
        <p:spPr>
          <a:xfrm>
            <a:off x="189149" y="1051075"/>
            <a:ext cx="1201978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96A3DB-BE76-A7B5-4E6B-D59CDCAF4BF1}"/>
              </a:ext>
            </a:extLst>
          </p:cNvPr>
          <p:cNvCxnSpPr>
            <a:cxnSpLocks/>
          </p:cNvCxnSpPr>
          <p:nvPr/>
        </p:nvCxnSpPr>
        <p:spPr>
          <a:xfrm>
            <a:off x="1625365" y="1051075"/>
            <a:ext cx="2415697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379D09-4089-BED5-D1A7-3DB4490DD828}"/>
              </a:ext>
            </a:extLst>
          </p:cNvPr>
          <p:cNvCxnSpPr>
            <a:cxnSpLocks/>
          </p:cNvCxnSpPr>
          <p:nvPr/>
        </p:nvCxnSpPr>
        <p:spPr>
          <a:xfrm>
            <a:off x="4339244" y="1051075"/>
            <a:ext cx="933307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DC7CE5-2750-FA6F-1826-BB1122DC3CAF}"/>
              </a:ext>
            </a:extLst>
          </p:cNvPr>
          <p:cNvCxnSpPr>
            <a:cxnSpLocks/>
          </p:cNvCxnSpPr>
          <p:nvPr/>
        </p:nvCxnSpPr>
        <p:spPr>
          <a:xfrm>
            <a:off x="5920710" y="1045182"/>
            <a:ext cx="1629033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BC604B-8283-3BAC-403E-CD6535B799F3}"/>
              </a:ext>
            </a:extLst>
          </p:cNvPr>
          <p:cNvCxnSpPr>
            <a:cxnSpLocks/>
          </p:cNvCxnSpPr>
          <p:nvPr/>
        </p:nvCxnSpPr>
        <p:spPr>
          <a:xfrm>
            <a:off x="7832913" y="1045182"/>
            <a:ext cx="1136805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 Placeholder 346">
            <a:extLst>
              <a:ext uri="{FF2B5EF4-FFF2-40B4-BE49-F238E27FC236}">
                <a16:creationId xmlns:a16="http://schemas.microsoft.com/office/drawing/2014/main" id="{E7CD0C58-67C4-C902-F7E2-2BD63D7109BF}"/>
              </a:ext>
            </a:extLst>
          </p:cNvPr>
          <p:cNvSpPr txBox="1">
            <a:spLocks/>
          </p:cNvSpPr>
          <p:nvPr/>
        </p:nvSpPr>
        <p:spPr>
          <a:xfrm>
            <a:off x="8323683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6" name="Text Placeholder 346">
            <a:extLst>
              <a:ext uri="{FF2B5EF4-FFF2-40B4-BE49-F238E27FC236}">
                <a16:creationId xmlns:a16="http://schemas.microsoft.com/office/drawing/2014/main" id="{FDDFF083-5E57-3E92-1E55-5A2AE8BF9D91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8" name="Text Placeholder 346">
            <a:extLst>
              <a:ext uri="{FF2B5EF4-FFF2-40B4-BE49-F238E27FC236}">
                <a16:creationId xmlns:a16="http://schemas.microsoft.com/office/drawing/2014/main" id="{45C9F109-A976-2F3D-8A4A-9FE473D6C96B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1" name="Text Placeholder 346">
            <a:extLst>
              <a:ext uri="{FF2B5EF4-FFF2-40B4-BE49-F238E27FC236}">
                <a16:creationId xmlns:a16="http://schemas.microsoft.com/office/drawing/2014/main" id="{FB2B6C0A-0A71-4EDC-1067-2DB160C29F72}"/>
              </a:ext>
            </a:extLst>
          </p:cNvPr>
          <p:cNvSpPr txBox="1">
            <a:spLocks/>
          </p:cNvSpPr>
          <p:nvPr/>
        </p:nvSpPr>
        <p:spPr>
          <a:xfrm>
            <a:off x="8084701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3" name="Text Placeholder 346">
            <a:extLst>
              <a:ext uri="{FF2B5EF4-FFF2-40B4-BE49-F238E27FC236}">
                <a16:creationId xmlns:a16="http://schemas.microsoft.com/office/drawing/2014/main" id="{4690D9FF-A9A2-DDB8-2EDC-BE204A67067E}"/>
              </a:ext>
            </a:extLst>
          </p:cNvPr>
          <p:cNvSpPr txBox="1">
            <a:spLocks/>
          </p:cNvSpPr>
          <p:nvPr/>
        </p:nvSpPr>
        <p:spPr>
          <a:xfrm>
            <a:off x="7845719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08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3" grpId="0" animBg="1"/>
      <p:bldP spid="165" grpId="0" animBg="1"/>
      <p:bldP spid="176" grpId="0" animBg="1"/>
      <p:bldP spid="177" grpId="0" animBg="1"/>
      <p:bldP spid="178" grpId="0" animBg="1"/>
      <p:bldP spid="179" grpId="0" animBg="1"/>
      <p:bldP spid="187" grpId="0" animBg="1"/>
      <p:bldP spid="221" grpId="0" animBg="1"/>
      <p:bldP spid="2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ODI Metadata Model: Project Structure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A56D6-B8FF-DC68-C8DA-E6463D6EE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7" y="1619768"/>
            <a:ext cx="2057399" cy="2379517"/>
          </a:xfrm>
          <a:prstGeom prst="rect">
            <a:avLst/>
          </a:prstGeom>
        </p:spPr>
      </p:pic>
      <p:pic>
        <p:nvPicPr>
          <p:cNvPr id="5" name="Picture 4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A151770B-B7F4-6815-2140-8DB119732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43" y="1612058"/>
            <a:ext cx="5760720" cy="2382520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6ACA3D6-6E7F-F98A-8C20-B85B0554C4A1}"/>
              </a:ext>
            </a:extLst>
          </p:cNvPr>
          <p:cNvSpPr txBox="1">
            <a:spLocks/>
          </p:cNvSpPr>
          <p:nvPr/>
        </p:nvSpPr>
        <p:spPr>
          <a:xfrm>
            <a:off x="399787" y="971306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iCredit (Body)"/>
              </a:rPr>
              <a:t>ODI DESIGNER OBJECTS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FE5DA86-7066-2AA0-2802-2A5C03B99756}"/>
              </a:ext>
            </a:extLst>
          </p:cNvPr>
          <p:cNvSpPr txBox="1">
            <a:spLocks/>
          </p:cNvSpPr>
          <p:nvPr/>
        </p:nvSpPr>
        <p:spPr>
          <a:xfrm>
            <a:off x="5035854" y="971306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niCredit (Body)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 dirty="0"/>
              <a:t>DATA MODEL</a:t>
            </a:r>
            <a:endParaRPr lang="en-GB" dirty="0"/>
          </a:p>
        </p:txBody>
      </p:sp>
      <p:sp>
        <p:nvSpPr>
          <p:cNvPr id="6" name="Text Placeholder 346">
            <a:extLst>
              <a:ext uri="{FF2B5EF4-FFF2-40B4-BE49-F238E27FC236}">
                <a16:creationId xmlns:a16="http://schemas.microsoft.com/office/drawing/2014/main" id="{989768E7-CA83-500B-DD49-176979FBD30B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AFD3CE47-C54A-8229-7C62-1A63730AD2BE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8" name="Text Placeholder 346">
            <a:extLst>
              <a:ext uri="{FF2B5EF4-FFF2-40B4-BE49-F238E27FC236}">
                <a16:creationId xmlns:a16="http://schemas.microsoft.com/office/drawing/2014/main" id="{D4A24ADD-A5C3-FBFF-5BE0-BF2158AE253E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953E50E5-29B9-DBDD-6B5B-2BBCAA6E5418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1" name="Text Placeholder 346">
            <a:extLst>
              <a:ext uri="{FF2B5EF4-FFF2-40B4-BE49-F238E27FC236}">
                <a16:creationId xmlns:a16="http://schemas.microsoft.com/office/drawing/2014/main" id="{E3DFA03B-7C90-7748-1BD0-9715D7A74129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777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ODI Metadata Model: Mapping Structure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pic>
        <p:nvPicPr>
          <p:cNvPr id="8" name="Picture 7" descr="A diagram of a flowchart&#10;&#10;Description automatically generated">
            <a:extLst>
              <a:ext uri="{FF2B5EF4-FFF2-40B4-BE49-F238E27FC236}">
                <a16:creationId xmlns:a16="http://schemas.microsoft.com/office/drawing/2014/main" id="{103CF215-A920-2FB0-96AF-289FAF8EF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85" y="1199945"/>
            <a:ext cx="4066986" cy="3835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6DA8E-4C15-ABED-9BDF-6B64BA0CD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25" y="1878388"/>
            <a:ext cx="3524250" cy="226695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0B3D5B4-941A-4162-AFB2-A40D69A3A761}"/>
              </a:ext>
            </a:extLst>
          </p:cNvPr>
          <p:cNvSpPr txBox="1">
            <a:spLocks/>
          </p:cNvSpPr>
          <p:nvPr/>
        </p:nvSpPr>
        <p:spPr>
          <a:xfrm>
            <a:off x="1214201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iCredit (Body)"/>
              </a:rPr>
              <a:t>MAPPING STRUCTURE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1495252-DA89-388A-3780-16966B46FE3E}"/>
              </a:ext>
            </a:extLst>
          </p:cNvPr>
          <p:cNvSpPr txBox="1">
            <a:spLocks/>
          </p:cNvSpPr>
          <p:nvPr/>
        </p:nvSpPr>
        <p:spPr>
          <a:xfrm>
            <a:off x="5373229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niCredit (Body)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 dirty="0"/>
              <a:t>DATA MODEL</a:t>
            </a:r>
            <a:endParaRPr lang="en-GB" dirty="0"/>
          </a:p>
        </p:txBody>
      </p:sp>
      <p:sp>
        <p:nvSpPr>
          <p:cNvPr id="6" name="Text Placeholder 346">
            <a:extLst>
              <a:ext uri="{FF2B5EF4-FFF2-40B4-BE49-F238E27FC236}">
                <a16:creationId xmlns:a16="http://schemas.microsoft.com/office/drawing/2014/main" id="{CCC69E0A-0395-5A1F-1BF3-EBC31A3FD598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7427BC2B-1C5B-EB1F-8C4F-217A9054D864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51ADB6FC-5738-1845-39A3-79E190DEDDB7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2" name="Text Placeholder 346">
            <a:extLst>
              <a:ext uri="{FF2B5EF4-FFF2-40B4-BE49-F238E27FC236}">
                <a16:creationId xmlns:a16="http://schemas.microsoft.com/office/drawing/2014/main" id="{17B61833-553B-8404-8985-DF99CBF2E06F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3" name="Text Placeholder 346">
            <a:extLst>
              <a:ext uri="{FF2B5EF4-FFF2-40B4-BE49-F238E27FC236}">
                <a16:creationId xmlns:a16="http://schemas.microsoft.com/office/drawing/2014/main" id="{9D87DA82-DE4F-EE33-0054-3DA8BA5565B0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201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87228DE-2BDE-4AFA-60A7-75E9E4D6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7778"/>
            <a:ext cx="8280813" cy="282129"/>
          </a:xfrm>
        </p:spPr>
        <p:txBody>
          <a:bodyPr/>
          <a:lstStyle/>
          <a:p>
            <a:r>
              <a:rPr lang="en-GB" dirty="0"/>
              <a:t>ODI Metadata Model: Column Lineage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4C97B-BDC1-92C9-F0D7-DFACB4021E08}"/>
              </a:ext>
            </a:extLst>
          </p:cNvPr>
          <p:cNvSpPr/>
          <p:nvPr/>
        </p:nvSpPr>
        <p:spPr>
          <a:xfrm>
            <a:off x="133350" y="4705350"/>
            <a:ext cx="41275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DF7D4-1727-EEDC-89BA-3EECAB35A97D}"/>
              </a:ext>
            </a:extLst>
          </p:cNvPr>
          <p:cNvSpPr/>
          <p:nvPr/>
        </p:nvSpPr>
        <p:spPr>
          <a:xfrm>
            <a:off x="8422888" y="4505497"/>
            <a:ext cx="622220" cy="52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5456D68-74EC-4D06-59EA-2B45C55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796" y="228413"/>
            <a:ext cx="1299150" cy="241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4AE72-3713-0DE5-05C1-42ED7D21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0" y="1929534"/>
            <a:ext cx="3977162" cy="168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04403-C847-1524-99D5-6F64530E8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32" y="1172665"/>
            <a:ext cx="4986863" cy="3770789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AED5574-D402-CF2F-669F-5BE83DD4B9CC}"/>
              </a:ext>
            </a:extLst>
          </p:cNvPr>
          <p:cNvSpPr txBox="1">
            <a:spLocks/>
          </p:cNvSpPr>
          <p:nvPr/>
        </p:nvSpPr>
        <p:spPr>
          <a:xfrm>
            <a:off x="1086702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iCredit (Body)"/>
              </a:rPr>
              <a:t>STATEMENT EXAMPLES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7CD649B-F747-8FC3-857B-5CC8579606A1}"/>
              </a:ext>
            </a:extLst>
          </p:cNvPr>
          <p:cNvSpPr txBox="1">
            <a:spLocks/>
          </p:cNvSpPr>
          <p:nvPr/>
        </p:nvSpPr>
        <p:spPr>
          <a:xfrm>
            <a:off x="5624714" y="847188"/>
            <a:ext cx="1775298" cy="236643"/>
          </a:xfrm>
          <a:prstGeom prst="round2DiagRect">
            <a:avLst>
              <a:gd name="adj1" fmla="val 2300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niCredit (Body)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 dirty="0"/>
              <a:t>DATA MODEL</a:t>
            </a:r>
            <a:endParaRPr lang="en-GB" dirty="0"/>
          </a:p>
        </p:txBody>
      </p:sp>
      <p:sp>
        <p:nvSpPr>
          <p:cNvPr id="7" name="Text Placeholder 346">
            <a:extLst>
              <a:ext uri="{FF2B5EF4-FFF2-40B4-BE49-F238E27FC236}">
                <a16:creationId xmlns:a16="http://schemas.microsoft.com/office/drawing/2014/main" id="{0B2A60D6-B8D8-F069-C974-A98089E8FEE9}"/>
              </a:ext>
            </a:extLst>
          </p:cNvPr>
          <p:cNvSpPr txBox="1">
            <a:spLocks/>
          </p:cNvSpPr>
          <p:nvPr/>
        </p:nvSpPr>
        <p:spPr>
          <a:xfrm>
            <a:off x="8323682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3</a:t>
            </a:r>
            <a:endParaRPr lang="en-GB" dirty="0"/>
          </a:p>
        </p:txBody>
      </p:sp>
      <p:sp>
        <p:nvSpPr>
          <p:cNvPr id="10" name="Text Placeholder 346">
            <a:extLst>
              <a:ext uri="{FF2B5EF4-FFF2-40B4-BE49-F238E27FC236}">
                <a16:creationId xmlns:a16="http://schemas.microsoft.com/office/drawing/2014/main" id="{4E8C4662-4C46-B002-B93B-DC19A01B6771}"/>
              </a:ext>
            </a:extLst>
          </p:cNvPr>
          <p:cNvSpPr txBox="1">
            <a:spLocks/>
          </p:cNvSpPr>
          <p:nvPr/>
        </p:nvSpPr>
        <p:spPr>
          <a:xfrm>
            <a:off x="8562665" y="630727"/>
            <a:ext cx="180000" cy="180000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/>
              <a:t>4</a:t>
            </a:r>
            <a:endParaRPr lang="en-GB" dirty="0"/>
          </a:p>
        </p:txBody>
      </p:sp>
      <p:sp>
        <p:nvSpPr>
          <p:cNvPr id="11" name="Text Placeholder 346">
            <a:extLst>
              <a:ext uri="{FF2B5EF4-FFF2-40B4-BE49-F238E27FC236}">
                <a16:creationId xmlns:a16="http://schemas.microsoft.com/office/drawing/2014/main" id="{DEDAEF3A-0A39-9D92-D1C9-0A65E707A4DA}"/>
              </a:ext>
            </a:extLst>
          </p:cNvPr>
          <p:cNvSpPr txBox="1">
            <a:spLocks/>
          </p:cNvSpPr>
          <p:nvPr/>
        </p:nvSpPr>
        <p:spPr>
          <a:xfrm>
            <a:off x="880164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2" name="Text Placeholder 346">
            <a:extLst>
              <a:ext uri="{FF2B5EF4-FFF2-40B4-BE49-F238E27FC236}">
                <a16:creationId xmlns:a16="http://schemas.microsoft.com/office/drawing/2014/main" id="{C62507B5-E143-0645-3152-89511699D1F6}"/>
              </a:ext>
            </a:extLst>
          </p:cNvPr>
          <p:cNvSpPr txBox="1">
            <a:spLocks/>
          </p:cNvSpPr>
          <p:nvPr/>
        </p:nvSpPr>
        <p:spPr>
          <a:xfrm>
            <a:off x="8084700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3" name="Text Placeholder 346">
            <a:extLst>
              <a:ext uri="{FF2B5EF4-FFF2-40B4-BE49-F238E27FC236}">
                <a16:creationId xmlns:a16="http://schemas.microsoft.com/office/drawing/2014/main" id="{9058E581-1930-D254-36BD-284A4083599D}"/>
              </a:ext>
            </a:extLst>
          </p:cNvPr>
          <p:cNvSpPr txBox="1">
            <a:spLocks/>
          </p:cNvSpPr>
          <p:nvPr/>
        </p:nvSpPr>
        <p:spPr>
          <a:xfrm>
            <a:off x="7845718" y="630727"/>
            <a:ext cx="180000" cy="18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rgbClr val="666666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9271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1166"/>
  <p:tag name="FONT" val="UniCredit"/>
  <p:tag name="FORMAT" val="Widescreen"/>
  <p:tag name="VARIATION" val="English"/>
  <p:tag name="THINKCELLPRESENTATIONDONOTDELETE" val="&lt;?xml version=&quot;1.0&quot; encoding=&quot;UTF-16&quot; standalone=&quot;yes&quot;?&gt;&lt;root reqver=&quot;27037&quot;&gt;&lt;version val=&quot;3253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.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XHztktRyCvUueDil7X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2.xml><?xml version="1.0" encoding="utf-8"?>
<a:theme xmlns:a="http://schemas.openxmlformats.org/drawingml/2006/main" name="1_New UniCredit Template">
  <a:themeElements>
    <a:clrScheme name="Personalizzati 5">
      <a:dk1>
        <a:srgbClr val="000000"/>
      </a:dk1>
      <a:lt1>
        <a:srgbClr val="FFFFFF"/>
      </a:lt1>
      <a:dk2>
        <a:srgbClr val="B90000"/>
      </a:dk2>
      <a:lt2>
        <a:srgbClr val="999999"/>
      </a:lt2>
      <a:accent1>
        <a:srgbClr val="FDC200"/>
      </a:accent1>
      <a:accent2>
        <a:srgbClr val="F48523"/>
      </a:accent2>
      <a:accent3>
        <a:srgbClr val="9FCA77"/>
      </a:accent3>
      <a:accent4>
        <a:srgbClr val="4EBFBF"/>
      </a:accent4>
      <a:accent5>
        <a:srgbClr val="1F75DE"/>
      </a:accent5>
      <a:accent6>
        <a:srgbClr val="004F94"/>
      </a:accent6>
      <a:hlink>
        <a:srgbClr val="3B8BCA"/>
      </a:hlink>
      <a:folHlink>
        <a:srgbClr val="000000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3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4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5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6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78CFF78D9464CA4417E92034BF95F" ma:contentTypeVersion="2" ma:contentTypeDescription="Create a new document." ma:contentTypeScope="" ma:versionID="bb749cda276f08a376d7a20946eb3ff2">
  <xsd:schema xmlns:xsd="http://www.w3.org/2001/XMLSchema" xmlns:xs="http://www.w3.org/2001/XMLSchema" xmlns:p="http://schemas.microsoft.com/office/2006/metadata/properties" xmlns:ns1="http://schemas.microsoft.com/sharepoint/v3" xmlns:ns2="3a2f0560-e7c2-43aa-86d6-1d97f8f9d653" targetNamespace="http://schemas.microsoft.com/office/2006/metadata/properties" ma:root="true" ma:fieldsID="a79b082d4c18b49f61400483916f568a" ns1:_="" ns2:_="">
    <xsd:import namespace="http://schemas.microsoft.com/sharepoint/v3"/>
    <xsd:import namespace="3a2f0560-e7c2-43aa-86d6-1d97f8f9d6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f0560-e7c2-43aa-86d6-1d97f8f9d6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54319-A084-433F-92B0-49A053DC36E6}">
  <ds:schemaRefs>
    <ds:schemaRef ds:uri="0a715867-42c6-4753-a892-711af47cfd02"/>
    <ds:schemaRef ds:uri="55957b2c-cfde-4d6c-8e57-927764755b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B3B66E8-AB64-41BE-9B9E-38D02CC0F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D7843-6D13-497F-880F-D3BA8FB8E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2f0560-e7c2-43aa-86d6-1d97f8f9d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27514</TotalTime>
  <Words>612</Words>
  <Application>Microsoft Office PowerPoint</Application>
  <PresentationFormat>On-screen Show (16:9)</PresentationFormat>
  <Paragraphs>254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System Font Regular</vt:lpstr>
      <vt:lpstr>UniCredit</vt:lpstr>
      <vt:lpstr>UniCredit (Body)</vt:lpstr>
      <vt:lpstr>Webdings</vt:lpstr>
      <vt:lpstr>Wingdings</vt:lpstr>
      <vt:lpstr>New UniCredit Template</vt:lpstr>
      <vt:lpstr>1_New UniCredit Template</vt:lpstr>
      <vt:lpstr>New UniCredit Template</vt:lpstr>
      <vt:lpstr>New UniCredit Template</vt:lpstr>
      <vt:lpstr>New UniCredit Template</vt:lpstr>
      <vt:lpstr>New UniCredit Template</vt:lpstr>
      <vt:lpstr>think-cell Slide</vt:lpstr>
      <vt:lpstr>Driving complex DWH changes by ODI metadata</vt:lpstr>
      <vt:lpstr>PowerPoint Presentation</vt:lpstr>
      <vt:lpstr>Speakers introduction</vt:lpstr>
      <vt:lpstr>ZABA Data Warehouse Model</vt:lpstr>
      <vt:lpstr>ZABA Data Warehouse Model</vt:lpstr>
      <vt:lpstr>Change Types, Impact &amp; ODI Lineage</vt:lpstr>
      <vt:lpstr>ODI Metadata Model: Project Structure</vt:lpstr>
      <vt:lpstr>ODI Metadata Model: Mapping Structure</vt:lpstr>
      <vt:lpstr>ODI Metadata Model: Column Lineage</vt:lpstr>
      <vt:lpstr>ODI Metadata Model: Topology</vt:lpstr>
      <vt:lpstr>ODI Metadata Model: Session Logs</vt:lpstr>
      <vt:lpstr>Outcomes &amp; Conclusion</vt:lpstr>
      <vt:lpstr>Contact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2022-2025 Digital ICT Strategy</dc:title>
  <dc:creator>ELEONORA.TUGLIANI@unicredit.eu</dc:creator>
  <dc:description>Fingerprint(d72fab7375a1f06d8f9ae853e6ed05fe,59238c638987292ad31a815d87529f4f)</dc:description>
  <cp:lastModifiedBy>Jurica Vučković</cp:lastModifiedBy>
  <cp:revision>320</cp:revision>
  <dcterms:created xsi:type="dcterms:W3CDTF">2021-07-02T08:27:29Z</dcterms:created>
  <dcterms:modified xsi:type="dcterms:W3CDTF">2023-10-16T06:56:00Z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db9e61-aac5-4f6e-805d-ceb8cb9983a1_Enabled">
    <vt:lpwstr>true</vt:lpwstr>
  </property>
  <property fmtid="{D5CDD505-2E9C-101B-9397-08002B2CF9AE}" pid="3" name="MSIP_Label_29db9e61-aac5-4f6e-805d-ceb8cb9983a1_SetDate">
    <vt:lpwstr>2021-07-02T08:27:30Z</vt:lpwstr>
  </property>
  <property fmtid="{D5CDD505-2E9C-101B-9397-08002B2CF9AE}" pid="4" name="MSIP_Label_29db9e61-aac5-4f6e-805d-ceb8cb9983a1_Method">
    <vt:lpwstr>Standard</vt:lpwstr>
  </property>
  <property fmtid="{D5CDD505-2E9C-101B-9397-08002B2CF9AE}" pid="5" name="MSIP_Label_29db9e61-aac5-4f6e-805d-ceb8cb9983a1_Name">
    <vt:lpwstr>UniCredit - Internal Use Only - no visual markings</vt:lpwstr>
  </property>
  <property fmtid="{D5CDD505-2E9C-101B-9397-08002B2CF9AE}" pid="6" name="MSIP_Label_29db9e61-aac5-4f6e-805d-ceb8cb9983a1_SiteId">
    <vt:lpwstr>2cc49ce9-66a1-41ac-a96b-bdc54247696a</vt:lpwstr>
  </property>
  <property fmtid="{D5CDD505-2E9C-101B-9397-08002B2CF9AE}" pid="7" name="MSIP_Label_29db9e61-aac5-4f6e-805d-ceb8cb9983a1_ActionId">
    <vt:lpwstr>0bed4863-1d8b-443e-b34f-ff3e2998a9b7</vt:lpwstr>
  </property>
  <property fmtid="{D5CDD505-2E9C-101B-9397-08002B2CF9AE}" pid="8" name="MSIP_Label_29db9e61-aac5-4f6e-805d-ceb8cb9983a1_ContentBits">
    <vt:lpwstr>0</vt:lpwstr>
  </property>
  <property fmtid="{D5CDD505-2E9C-101B-9397-08002B2CF9AE}" pid="9" name="ContentTypeId">
    <vt:lpwstr>0x010100C5478CFF78D9464CA4417E92034BF95F</vt:lpwstr>
  </property>
  <property fmtid="{D5CDD505-2E9C-101B-9397-08002B2CF9AE}" pid="10" name="MSIP_Label_0eb301fc-f4e8-4434-b9b9-e7da7a363f22_Enabled">
    <vt:lpwstr>true</vt:lpwstr>
  </property>
  <property fmtid="{D5CDD505-2E9C-101B-9397-08002B2CF9AE}" pid="11" name="MSIP_Label_0eb301fc-f4e8-4434-b9b9-e7da7a363f22_SetDate">
    <vt:lpwstr>2022-07-24T21:57:04Z</vt:lpwstr>
  </property>
  <property fmtid="{D5CDD505-2E9C-101B-9397-08002B2CF9AE}" pid="12" name="MSIP_Label_0eb301fc-f4e8-4434-b9b9-e7da7a363f22_Method">
    <vt:lpwstr>Privileged</vt:lpwstr>
  </property>
  <property fmtid="{D5CDD505-2E9C-101B-9397-08002B2CF9AE}" pid="13" name="MSIP_Label_0eb301fc-f4e8-4434-b9b9-e7da7a363f22_Name">
    <vt:lpwstr>RESTRICTED</vt:lpwstr>
  </property>
  <property fmtid="{D5CDD505-2E9C-101B-9397-08002B2CF9AE}" pid="14" name="MSIP_Label_0eb301fc-f4e8-4434-b9b9-e7da7a363f22_SiteId">
    <vt:lpwstr>08aa261f-ff45-40d0-8662-4a8befbf8105</vt:lpwstr>
  </property>
  <property fmtid="{D5CDD505-2E9C-101B-9397-08002B2CF9AE}" pid="15" name="MSIP_Label_0eb301fc-f4e8-4434-b9b9-e7da7a363f22_ActionId">
    <vt:lpwstr>1a25e842-00b3-4cbb-bca9-f02e535e047b</vt:lpwstr>
  </property>
  <property fmtid="{D5CDD505-2E9C-101B-9397-08002B2CF9AE}" pid="16" name="MSIP_Label_0eb301fc-f4e8-4434-b9b9-e7da7a363f22_ContentBits">
    <vt:lpwstr>3</vt:lpwstr>
  </property>
</Properties>
</file>