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349" r:id="rId2"/>
    <p:sldId id="256" r:id="rId3"/>
    <p:sldId id="395" r:id="rId4"/>
    <p:sldId id="394" r:id="rId5"/>
    <p:sldId id="392" r:id="rId6"/>
    <p:sldId id="393" r:id="rId7"/>
    <p:sldId id="398" r:id="rId8"/>
    <p:sldId id="369" r:id="rId9"/>
    <p:sldId id="396" r:id="rId10"/>
    <p:sldId id="397" r:id="rId11"/>
    <p:sldId id="399" r:id="rId12"/>
    <p:sldId id="400" r:id="rId13"/>
    <p:sldId id="401" r:id="rId14"/>
    <p:sldId id="402" r:id="rId15"/>
    <p:sldId id="403" r:id="rId16"/>
    <p:sldId id="404" r:id="rId17"/>
    <p:sldId id="406" r:id="rId18"/>
    <p:sldId id="407" r:id="rId19"/>
    <p:sldId id="408" r:id="rId20"/>
    <p:sldId id="405" r:id="rId21"/>
    <p:sldId id="370" r:id="rId22"/>
    <p:sldId id="387" r:id="rId23"/>
    <p:sldId id="287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D0F"/>
    <a:srgbClr val="EF4037"/>
    <a:srgbClr val="FFC000"/>
    <a:srgbClr val="C4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79" d="100"/>
          <a:sy n="79" d="100"/>
        </p:scale>
        <p:origin x="98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1104D-8454-4740-8B28-10FB71362B98}" type="datetimeFigureOut">
              <a:rPr lang="de-AT" smtClean="0"/>
              <a:t>21.10.2023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72E2-9066-499B-98F8-E9BC5090F07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211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404664"/>
            <a:ext cx="9144000" cy="432048"/>
          </a:xfrm>
          <a:prstGeom prst="rect">
            <a:avLst/>
          </a:prstGeom>
          <a:solidFill>
            <a:srgbClr val="EF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Rechteck 6"/>
          <p:cNvSpPr/>
          <p:nvPr userDrawn="1"/>
        </p:nvSpPr>
        <p:spPr>
          <a:xfrm>
            <a:off x="0" y="116632"/>
            <a:ext cx="9144000" cy="432048"/>
          </a:xfrm>
          <a:prstGeom prst="rect">
            <a:avLst/>
          </a:prstGeom>
          <a:solidFill>
            <a:srgbClr val="EF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922E5A-4688-4172-A7D4-599B9F8C849E}" type="datetimeFigureOut">
              <a:rPr lang="de-AT" smtClean="0"/>
              <a:pPr/>
              <a:t>21.10.2023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1"/>
            <a:ext cx="3456384" cy="241002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DF299D-45A8-4E76-BA42-82723D72508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7" name="Grafik 6" descr="logo+tekst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64288" y="6230416"/>
            <a:ext cx="1512168" cy="510952"/>
          </a:xfrm>
          <a:prstGeom prst="rect">
            <a:avLst/>
          </a:prstGeom>
        </p:spPr>
      </p:pic>
      <p:cxnSp>
        <p:nvCxnSpPr>
          <p:cNvPr id="10" name="Gerade Verbindung 9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 w="19050">
            <a:solidFill>
              <a:srgbClr val="EF40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124472" y="6228601"/>
            <a:ext cx="257532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pl-PL" sz="1600" dirty="0">
                <a:solidFill>
                  <a:srgbClr val="EF4037"/>
                </a:solidFill>
              </a:rPr>
              <a:t>Optimizacija unosa podataka</a:t>
            </a:r>
            <a:br>
              <a:rPr lang="pl-PL" sz="1600" dirty="0">
                <a:solidFill>
                  <a:srgbClr val="EF4037"/>
                </a:solidFill>
              </a:rPr>
            </a:br>
            <a:r>
              <a:rPr lang="pl-PL" sz="1600" dirty="0">
                <a:solidFill>
                  <a:srgbClr val="EF4037"/>
                </a:solidFill>
              </a:rPr>
              <a:t>u DWH u 10 koraka</a:t>
            </a:r>
            <a:endParaRPr lang="de-AT" sz="1600" dirty="0">
              <a:solidFill>
                <a:srgbClr val="EF40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oracle.com/optimizer/post/efficient-statistics-maintenance-for-partitioned-tables-using-incremental-statistics-part-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About </a:t>
            </a:r>
            <a:r>
              <a:rPr lang="de-AT" sz="2800" b="1" dirty="0" err="1">
                <a:solidFill>
                  <a:schemeClr val="bg1"/>
                </a:solidFill>
                <a:latin typeface="Trebuchet MS" pitchFamily="34" charset="0"/>
              </a:rPr>
              <a:t>me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3C70892-828E-5755-0C2A-77FE33F143D2}"/>
              </a:ext>
            </a:extLst>
          </p:cNvPr>
          <p:cNvSpPr txBox="1"/>
          <p:nvPr/>
        </p:nvSpPr>
        <p:spPr>
          <a:xfrm>
            <a:off x="3563888" y="548680"/>
            <a:ext cx="44887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Working </a:t>
            </a:r>
            <a:r>
              <a:rPr lang="de-AT" sz="2000" dirty="0" err="1"/>
              <a:t>with</a:t>
            </a:r>
            <a:r>
              <a:rPr lang="de-AT" sz="2000" dirty="0"/>
              <a:t> Oracle </a:t>
            </a:r>
            <a:r>
              <a:rPr lang="de-AT" sz="2000" dirty="0" err="1"/>
              <a:t>since</a:t>
            </a:r>
            <a:r>
              <a:rPr lang="de-AT" sz="2000" dirty="0"/>
              <a:t> 2003.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OCM</a:t>
            </a:r>
            <a:r>
              <a:rPr lang="de-AT" sz="2000" dirty="0"/>
              <a:t> (Oracle Certified Master)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OCE</a:t>
            </a:r>
            <a:r>
              <a:rPr lang="de-AT" sz="2000" dirty="0"/>
              <a:t>  (Oracle Certified SQL Expert)</a:t>
            </a:r>
            <a:endParaRPr lang="hr-B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sz="2000" dirty="0"/>
              <a:t>Oracle ACE Alumni</a:t>
            </a: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@oradeto  | E-Mail: dejan@oracon.at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000" b="1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DB3401-90A5-63F9-DD65-CAAB950E209B}"/>
              </a:ext>
            </a:extLst>
          </p:cNvPr>
          <p:cNvSpPr txBox="1"/>
          <p:nvPr/>
        </p:nvSpPr>
        <p:spPr>
          <a:xfrm>
            <a:off x="395536" y="2276872"/>
            <a:ext cx="494302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Running </a:t>
            </a:r>
            <a:r>
              <a:rPr lang="de-AT" sz="2000" dirty="0" err="1"/>
              <a:t>two</a:t>
            </a:r>
            <a:r>
              <a:rPr lang="de-AT" sz="2000" dirty="0"/>
              <a:t> </a:t>
            </a:r>
            <a:r>
              <a:rPr lang="de-AT" sz="2000" dirty="0" err="1"/>
              <a:t>companies</a:t>
            </a:r>
            <a:r>
              <a:rPr lang="de-AT" sz="2000" dirty="0"/>
              <a:t> in Vienna, Austria: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b="1" dirty="0"/>
              <a:t>ORACON</a:t>
            </a:r>
            <a:r>
              <a:rPr lang="de-AT" sz="2000" dirty="0"/>
              <a:t> GmbH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b="1" dirty="0" err="1"/>
              <a:t>Finee</a:t>
            </a:r>
            <a:r>
              <a:rPr lang="de-AT" sz="2000" dirty="0"/>
              <a:t> GmbH (Co-</a:t>
            </a:r>
            <a:r>
              <a:rPr lang="de-AT" sz="2000" dirty="0" err="1"/>
              <a:t>founder</a:t>
            </a:r>
            <a:r>
              <a:rPr lang="de-AT" sz="2000" dirty="0"/>
              <a:t>)</a:t>
            </a:r>
            <a:br>
              <a:rPr lang="de-AT" sz="2000" dirty="0"/>
            </a:b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b="1" dirty="0"/>
              <a:t>Customers</a:t>
            </a:r>
            <a:r>
              <a:rPr lang="de-AT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Raiffeisen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Erste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 err="1"/>
              <a:t>Agrar</a:t>
            </a:r>
            <a:r>
              <a:rPr lang="de-AT" sz="2000" dirty="0"/>
              <a:t> Markt Austria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DB Schenker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 err="1"/>
              <a:t>Europ</a:t>
            </a:r>
            <a:r>
              <a:rPr lang="de-AT" sz="2000" dirty="0"/>
              <a:t> Assistance</a:t>
            </a:r>
            <a:r>
              <a:rPr lang="hr-BA" sz="2000" dirty="0"/>
              <a:t> (Generali Insurance)</a:t>
            </a:r>
            <a:endParaRPr lang="de-A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 err="1"/>
              <a:t>Frequentis</a:t>
            </a:r>
            <a:endParaRPr lang="de-AT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/>
              <a:t>etc.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49CC6CC-A46E-7EA7-702A-BE5D4E21A890}"/>
              </a:ext>
            </a:extLst>
          </p:cNvPr>
          <p:cNvGrpSpPr/>
          <p:nvPr/>
        </p:nvGrpSpPr>
        <p:grpSpPr>
          <a:xfrm>
            <a:off x="4860032" y="2276872"/>
            <a:ext cx="3888432" cy="3744416"/>
            <a:chOff x="5270685" y="783357"/>
            <a:chExt cx="2917326" cy="2367199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111362D-08C0-74CD-5D78-5D009309A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90257" y="836712"/>
              <a:ext cx="1118047" cy="1683399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26F4A044-FCF1-B744-F1D4-D26A5A283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70685" y="1467157"/>
              <a:ext cx="2917326" cy="1683399"/>
            </a:xfrm>
            <a:prstGeom prst="rect">
              <a:avLst/>
            </a:prstGeom>
          </p:spPr>
        </p:pic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FED0AAA6-E342-93FF-40DD-1BE979262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64288" y="783357"/>
              <a:ext cx="734644" cy="1421507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B18A9F67-5D1B-AB9F-FC99-3A91BD3C68A7}"/>
              </a:ext>
            </a:extLst>
          </p:cNvPr>
          <p:cNvSpPr txBox="1"/>
          <p:nvPr/>
        </p:nvSpPr>
        <p:spPr>
          <a:xfrm>
            <a:off x="5054879" y="6309320"/>
            <a:ext cx="20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Ponovimo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teoriju</a:t>
            </a:r>
            <a:endParaRPr lang="de-AT" dirty="0">
              <a:solidFill>
                <a:srgbClr val="EF4037"/>
              </a:solidFill>
            </a:endParaRPr>
          </a:p>
        </p:txBody>
      </p:sp>
      <p:pic>
        <p:nvPicPr>
          <p:cNvPr id="5" name="Grafik 4" descr="Ein Bild, das Person, Mann, drinnen, Anzug enthält.&#10;&#10;Automatisch generierte Beschreibung">
            <a:extLst>
              <a:ext uri="{FF2B5EF4-FFF2-40B4-BE49-F238E27FC236}">
                <a16:creationId xmlns:a16="http://schemas.microsoft.com/office/drawing/2014/main" id="{20EE5FB1-D4D1-D2E8-5449-353966EF2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04" y="692696"/>
            <a:ext cx="1419732" cy="144016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87F30BA-7760-85B4-78D7-A4E9E3A2E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1880" y="1772816"/>
            <a:ext cx="426757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022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FSAR: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Dell serveri zamijenjeni sa Oracle Exadatom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CPU povećan sa 8 na 16 cores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Rezultat: „time to market” se smanjio sa </a:t>
            </a:r>
            <a:r>
              <a:rPr lang="hr-B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16-17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h na </a:t>
            </a:r>
            <a:r>
              <a:rPr lang="hr-B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7-8 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FMP: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IBM P7 zamijenjen sa Oracle Exadatom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CPU prvobitno povećan sa 8 na 48 cores, ali zbog „instance caging” limitiran na 16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Rezultat: „time to market” se smanjio sa </a:t>
            </a:r>
            <a:r>
              <a:rPr lang="hr-B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3-4 h 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na </a:t>
            </a:r>
            <a:r>
              <a:rPr lang="hr-BA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 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Brute force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sa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hardverom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C0E960-7769-01B7-F10C-F7E2A49DE279}"/>
              </a:ext>
            </a:extLst>
          </p:cNvPr>
          <p:cNvSpPr txBox="1"/>
          <p:nvPr/>
        </p:nvSpPr>
        <p:spPr>
          <a:xfrm>
            <a:off x="4716016" y="6309320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Izmjene u bazi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6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FSAR: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SGA povećana sa 64 GB na 256 GB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db_cache_size postavljen na 128 GB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Zbog učitavanja veće količine podataka u buffer cache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PGA povećana sa 16 GB na 32 GB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Zbog agregacije i sortiranja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DB block size povećan sa 8 KB na 32 KB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„migrated and chained rows” -&gt; db_file_sequential_read pri Full Table Scan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Full Export/Import tokom produženog vikenda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Rezultat: „time to market” se smanjio sa 7-8 h na 4-5 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FMP: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SGA povećana sa 32 GB na 128 GB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db_cache_size postavljen fiksno na 96 GB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shared_pool_reserved_size postavljen fiksno na 16 GB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PGA povećana sa 8 GB na 32 GB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Rezultat: „time to market” se smanjio sa 2 h na 1 h – 1h 15 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Izmjene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bazi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C0E960-7769-01B7-F10C-F7E2A49DE279}"/>
              </a:ext>
            </a:extLst>
          </p:cNvPr>
          <p:cNvSpPr txBox="1"/>
          <p:nvPr/>
        </p:nvSpPr>
        <p:spPr>
          <a:xfrm>
            <a:off x="4716016" y="6309320"/>
            <a:ext cx="22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Izmjene u aplikaciji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72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Velike CSV datoteke podijeljene na više manjih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Zatra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ženo da se isporučuje tako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External table LOCATION se mijenja da učitava iz 8  CSV datoteka istovremeno paralelno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ALTER TABLE ... LOCATION dinamički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Import u staging tabelu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Tablespace sa </a:t>
            </a:r>
            <a:r>
              <a:rPr lang="hr-BA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NOLOGGING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atributom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ALTER TABLE asset_details </a:t>
            </a:r>
            <a:r>
              <a:rPr lang="hr-BA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ALLOCATE EXTENT (256 G)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„resumable insert”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SQLplus: SET 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ARRAYSIZE 1000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INSERT /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*+ APPEND </a:t>
            </a: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NO_GATHER_OPTIMIZER_STATISTICS 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*/ </a:t>
            </a: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 se statistike ne prikupljaju tokom inserta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PCTFREE 0</a:t>
            </a: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Da se sačuva prostor i ubrza Full table scan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Insert b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ez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indexa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; Indexi naknadno kreirani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Izmjene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aplikaciji</a:t>
            </a:r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 - FSAR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C0E960-7769-01B7-F10C-F7E2A49DE279}"/>
              </a:ext>
            </a:extLst>
          </p:cNvPr>
          <p:cNvSpPr txBox="1"/>
          <p:nvPr/>
        </p:nvSpPr>
        <p:spPr>
          <a:xfrm>
            <a:off x="4716016" y="6309320"/>
            <a:ext cx="222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Izmjene u </a:t>
            </a:r>
            <a:r>
              <a:rPr lang="de-AT" dirty="0" err="1">
                <a:solidFill>
                  <a:srgbClr val="EF4037"/>
                </a:solidFill>
              </a:rPr>
              <a:t>aplikaciji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7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ALTER TABLE EXCHANGE PARTITION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Incremental statistics za zadnju dodanu particiju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Materialized Views bugs: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Materialized View Refresh Statistics Causing High CPU and Logical Reads (Doc ID 2764909.1)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31134022.8 - Bug 31134022 - Records In DBA_MVREF_RUN_STATS Are Not Purged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31377206 - ORA-1403 While Executing DBMS_MVIEW_STATS.PURGE_REFRESH_STATS (Doc ID 31377206.8)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Workaround obavljen</a:t>
            </a: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Izmjene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aplikaciji</a:t>
            </a:r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 - FSAR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4494820" y="6309320"/>
            <a:ext cx="269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Izmjene u </a:t>
            </a:r>
            <a:r>
              <a:rPr lang="de-AT" dirty="0" err="1">
                <a:solidFill>
                  <a:srgbClr val="EF4037"/>
                </a:solidFill>
              </a:rPr>
              <a:t>aplikaciji</a:t>
            </a:r>
            <a:r>
              <a:rPr lang="hr-BA" dirty="0">
                <a:solidFill>
                  <a:srgbClr val="EF4037"/>
                </a:solidFill>
              </a:rPr>
              <a:t> FMP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15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Tabela reparticionisana po mandantu/tenantu umjesto po datumu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Subparticionisana po datumu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Paralelni import pojedinačnih datoteka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Import u staging tabelu, pa onda ALTER TABLE EXCHANGE PARTITION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Agregacije nakon svakog mandanta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CLOB -&gt; XMLType binary storage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Bugovi: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29450273 : PGA MEMORY LEAK ON BINARY XMLTYPE EXTRACT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-&gt; riješen sa Release Update 19.10</a:t>
            </a: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Izmjene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u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aplikaciji</a:t>
            </a:r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 - FMP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4494820" y="6309320"/>
            <a:ext cx="199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RAC vs. non-RAC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90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215478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Buffer cache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Izmjene: „dirty blocks” uzrokuje previše „gc” komunikacije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Sekvence: CACHE default 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Paralelno izvršavanje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Dedicated service:</a:t>
            </a:r>
          </a:p>
          <a:p>
            <a:pPr>
              <a:buFont typeface="Wingdings" panose="05000000000000000000" pitchFamily="2" charset="2"/>
              <a:buChar char="§"/>
            </a:pPr>
            <a:endParaRPr lang="hr-BA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RAC vs. non-RAC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5076056" y="6309320"/>
            <a:ext cx="19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Paralel vs. serial</a:t>
            </a:r>
            <a:endParaRPr lang="de-AT" dirty="0">
              <a:solidFill>
                <a:srgbClr val="EF4037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937292-5B50-F880-EBEC-4085FA92AE59}"/>
              </a:ext>
            </a:extLst>
          </p:cNvPr>
          <p:cNvSpPr txBox="1"/>
          <p:nvPr/>
        </p:nvSpPr>
        <p:spPr>
          <a:xfrm>
            <a:off x="457200" y="3102105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srvctl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FMPPROD -</a:t>
            </a:r>
            <a:r>
              <a:rPr lang="de-AT" b="1" dirty="0">
                <a:latin typeface="Courier New" panose="02070309020205020404" pitchFamily="49" charset="0"/>
                <a:cs typeface="Courier New" panose="02070309020205020404" pitchFamily="49" charset="0"/>
              </a:rPr>
              <a:t>service FMPXMLIMP</a:t>
            </a:r>
          </a:p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de-AT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preferred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exadatadb1 -</a:t>
            </a:r>
            <a:r>
              <a:rPr lang="de-AT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available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exadatadb2 -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failback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YES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clbgoal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LONG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69F07E-0AC0-A5DD-62FF-B4F967747DE0}"/>
              </a:ext>
            </a:extLst>
          </p:cNvPr>
          <p:cNvSpPr txBox="1"/>
          <p:nvPr/>
        </p:nvSpPr>
        <p:spPr>
          <a:xfrm>
            <a:off x="421196" y="4062551"/>
            <a:ext cx="8147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BA" dirty="0"/>
              <a:t>Connection string:</a:t>
            </a:r>
          </a:p>
          <a:p>
            <a:r>
              <a:rPr lang="hr-B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FMPXMLIMP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(DESCRIPTION =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(ADDRESS = (PROTOCOL = TCP)(HOST = </a:t>
            </a:r>
            <a:r>
              <a:rPr lang="hr-B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FMPPROD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-SCAN-01)(PORT = 1521))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(CONNECT_DATA =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(SERVER = DEDICATED)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(SERVICE_NAME = </a:t>
            </a:r>
            <a:r>
              <a:rPr lang="hr-BA" sz="1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FMPXMLIMP</a:t>
            </a:r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de-AT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)</a:t>
            </a:r>
            <a:endParaRPr lang="hr-BA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BA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)</a:t>
            </a:r>
            <a:endParaRPr lang="de-A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95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Parallel &lt;-&gt; Serial izvršavanje = nestabilno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Bugovi: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27223075 - Wait for 'PX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Deq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: Join Ack' when no active QC but PPA* slaves show as busy (Doc ID 27223075.8)</a:t>
            </a:r>
            <a:endParaRPr lang="hr-BA" sz="2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ppa* Processes - Slow Query Performance in RAC (Doc ID 2304268.1)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8932139 - Bloom filtering efficiency is inversely proportional to DOP (Doc ID 8932139.8)</a:t>
            </a:r>
            <a:endParaRPr lang="hr-BA" sz="2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27541468 - Poor Query Performance With CBQT OR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Exapansion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(Doc ID 27541468.8)</a:t>
            </a:r>
            <a:endParaRPr lang="hr-BA" sz="2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PQ Slave Process Hung On Gc Current Request For Long Time In RAC (Doc ID 2668586.1)</a:t>
            </a:r>
            <a:endParaRPr lang="hr-BA" sz="2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Pažljivo birati kad se treba koristiti PARALLEL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Paralel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vs. serial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5004048" y="6309320"/>
            <a:ext cx="21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Regulacija procesa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71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Koliko instanci ima na serveru?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instance caging?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Koji još procesi i kad se pokreću?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neki drugi batch job: koji job ima veći prioritet?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backup: ako je potrebno, onda promijeniti vrijeme backupa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Smanjiti „šumove” što je više moguće!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Regulacija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procesa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5652120" y="6309320"/>
            <a:ext cx="1078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Bugovi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9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0020" y="678706"/>
            <a:ext cx="8229600" cy="54865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ODA: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kworker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ksoftirqd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Consuming High CPU on X7-2 (Doc ID 2549094.1</a:t>
            </a:r>
            <a:r>
              <a:rPr lang="hr-B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Oracle Linux: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ksoftirqd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 Processes Take Up 99% of CPU Time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mpstat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(1) Shows Very High %soft (Doc ID 2726240.1)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28201419 - performance degradation in query of some dictionary table (Doc ID 28201419.8)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28776811 - predicate not pushing to view in 18c (Doc ID 28776811.8)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29331209 - performance issue in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SecureFiles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high redo generation, and performance degradation (Doc ID 29331209.8)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AUTO STATS Job Fails with ORA-30926: unable to get a stable set of rows in the source tables (Doc ID 2734227.1)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Xml Operations Give ORA-31186: Document Contains Too Many Nodes (Doc ID 2344551.1)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Xslprocessor.selectnodes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Receives Error ORA-31186 (Doc ID 1461098.1)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Rman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hangs on exit and any query on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V$Rman_status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Hangs (Doc ID 1405139.1)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Optimizer Expression Statistics Tracking/Monitoring Generates Growth in Tablespace SYSAUX (Doc ID 2354960.1)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31134022.8 - Bug 31134022 - Records In DBA_MVREF_RUN_STATS Are Not Purged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31377206 - ORA-1403 While Executing DBMS_MVIEW_STATS.PURGE_REFRESH_STATS (Doc ID 31377206.8)</a:t>
            </a:r>
            <a:endParaRPr lang="hr-BA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B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...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Bugovi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5652120" y="6309320"/>
            <a:ext cx="12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Statistike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04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0020" y="678705"/>
            <a:ext cx="8229600" cy="14389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Aktuelne statistike svih objekata su jako bitne!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Koristiti „incremental statistics” za particionisane tabele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promijeniti algoritam </a:t>
            </a:r>
            <a:r>
              <a:rPr lang="hr-BA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APPROXIMATE_NDV_ALGORITHM </a:t>
            </a:r>
            <a:r>
              <a:rPr lang="hr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na </a:t>
            </a:r>
            <a:r>
              <a:rPr lang="hr-BA" sz="1400" b="1" dirty="0">
                <a:solidFill>
                  <a:srgbClr val="00B050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HYPERLOGLOG</a:t>
            </a:r>
            <a:r>
              <a:rPr lang="hr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!!</a:t>
            </a:r>
            <a:br>
              <a:rPr lang="hr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</a:br>
            <a:r>
              <a:rPr lang="hr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URL: </a:t>
            </a:r>
            <a:r>
              <a:rPr lang="hr-BA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hlinkClick r:id="rId2"/>
              </a:rPr>
              <a:t>https://blogs.oracle.com/optimizer/post/efficient-statistics-maintenance-for-partitioned-tables-using-incremental-statistics-part-3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Statistike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5652120" y="6309320"/>
            <a:ext cx="12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Rezultati</a:t>
            </a:r>
            <a:endParaRPr lang="de-AT" dirty="0">
              <a:solidFill>
                <a:srgbClr val="EF4037"/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8B05808-4B97-F816-0B41-33133C6C3537}"/>
              </a:ext>
            </a:extLst>
          </p:cNvPr>
          <p:cNvSpPr txBox="1">
            <a:spLocks/>
          </p:cNvSpPr>
          <p:nvPr/>
        </p:nvSpPr>
        <p:spPr>
          <a:xfrm>
            <a:off x="380020" y="2117651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DBMS_STATS.SET_TABLE_PREFS(&lt;</a:t>
            </a:r>
            <a:r>
              <a:rPr lang="de-A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table_owner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&gt;, &lt;</a:t>
            </a:r>
            <a:r>
              <a:rPr lang="de-A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&gt;,</a:t>
            </a:r>
            <a:b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 '</a:t>
            </a:r>
            <a:r>
              <a:rPr lang="de-AT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APPROXIMATE_NDV_ALGORITHM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 '</a:t>
            </a:r>
            <a:r>
              <a:rPr lang="de-AT" sz="18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HYPERLOGLOG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r>
              <a:rPr lang="hr-B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C6246A7-0060-7C50-828E-D8D07A5E5502}"/>
              </a:ext>
            </a:extLst>
          </p:cNvPr>
          <p:cNvSpPr txBox="1">
            <a:spLocks/>
          </p:cNvSpPr>
          <p:nvPr/>
        </p:nvSpPr>
        <p:spPr>
          <a:xfrm>
            <a:off x="457200" y="3139753"/>
            <a:ext cx="8229600" cy="1022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hr-B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Ne prikupljati statistike za SVE kolone u tabeli!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Paziti na histograme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build="p" animBg="1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rgbClr val="EF4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hteck 4"/>
          <p:cNvSpPr/>
          <p:nvPr/>
        </p:nvSpPr>
        <p:spPr>
          <a:xfrm>
            <a:off x="683568" y="908720"/>
            <a:ext cx="784887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920880" cy="1440160"/>
          </a:xfrm>
          <a:ln>
            <a:noFill/>
          </a:ln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EF4037"/>
                </a:solidFill>
                <a:latin typeface="Trebuchet MS" panose="020B0603020202020204" pitchFamily="34" charset="0"/>
              </a:rPr>
              <a:t>Optimizacija unosa podataka u DWH u 10 koraka</a:t>
            </a:r>
            <a:endParaRPr lang="de-AT" sz="36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16216" y="5413553"/>
            <a:ext cx="2448272" cy="714827"/>
          </a:xfrm>
        </p:spPr>
        <p:txBody>
          <a:bodyPr>
            <a:normAutofit/>
          </a:bodyPr>
          <a:lstStyle/>
          <a:p>
            <a:pPr algn="r"/>
            <a:r>
              <a:rPr lang="de-DE" sz="2000" b="1" dirty="0">
                <a:solidFill>
                  <a:srgbClr val="FF0000"/>
                </a:solidFill>
                <a:latin typeface="Trebuchet MS" pitchFamily="34" charset="0"/>
              </a:rPr>
              <a:t>Dejan </a:t>
            </a:r>
            <a:r>
              <a:rPr lang="hr-BA" sz="2000" b="1" dirty="0">
                <a:solidFill>
                  <a:srgbClr val="FF0000"/>
                </a:solidFill>
                <a:latin typeface="Trebuchet MS" pitchFamily="34" charset="0"/>
              </a:rPr>
              <a:t>TOPALOVIĆ</a:t>
            </a:r>
            <a:endParaRPr lang="de-DE" sz="2000" b="1" dirty="0">
              <a:solidFill>
                <a:srgbClr val="FF0000"/>
              </a:solidFill>
              <a:latin typeface="Trebuchet MS" pitchFamily="34" charset="0"/>
            </a:endParaRPr>
          </a:p>
          <a:p>
            <a:pPr algn="r"/>
            <a:r>
              <a:rPr lang="de-DE" sz="1600" b="1" dirty="0">
                <a:solidFill>
                  <a:srgbClr val="FF0000"/>
                </a:solidFill>
                <a:latin typeface="Trebuchet MS" pitchFamily="34" charset="0"/>
              </a:rPr>
              <a:t>ORACON GmbH</a:t>
            </a:r>
            <a:endParaRPr lang="de-DE" sz="2000" b="1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FC7B6B1-DA29-DD53-37A0-722358F39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34" y="2088487"/>
            <a:ext cx="4933528" cy="361713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06D06CB-8CAC-F0B7-09AF-9EE68F4DA6B6}"/>
              </a:ext>
            </a:extLst>
          </p:cNvPr>
          <p:cNvSpPr/>
          <p:nvPr/>
        </p:nvSpPr>
        <p:spPr>
          <a:xfrm>
            <a:off x="35496" y="6237312"/>
            <a:ext cx="280831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BA" sz="1200" dirty="0">
                <a:solidFill>
                  <a:srgbClr val="FF0000"/>
                </a:solidFill>
              </a:rPr>
              <a:t>Picture source: Oracle DWH Guide</a:t>
            </a:r>
            <a:endParaRPr lang="de-AT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FSAR rezultat: „time to market” spušten na </a:t>
            </a:r>
            <a:r>
              <a:rPr lang="hr-BA" b="1" dirty="0">
                <a:solidFill>
                  <a:srgbClr val="00B050"/>
                </a:solidFill>
                <a:latin typeface="Trebuchet MS" panose="020B0603020202020204" pitchFamily="34" charset="0"/>
              </a:rPr>
              <a:t>10 minuta do 2h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FMP rezultat: „time to market” spušten na ukupno </a:t>
            </a:r>
            <a:r>
              <a:rPr lang="hr-BA" b="1" dirty="0">
                <a:solidFill>
                  <a:srgbClr val="00B050"/>
                </a:solidFill>
                <a:latin typeface="Trebuchet MS" panose="020B0603020202020204" pitchFamily="34" charset="0"/>
              </a:rPr>
              <a:t>20 minuta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; za neke mandante su podaci bili dostupni već nakon 20-ak sekundi (ovdje je pao jedan „WOW!” od menadžmenta, ali ipak nisu častili zbog toga </a:t>
            </a:r>
            <a:r>
              <a:rPr lang="hr-BA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 )</a:t>
            </a: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Rezultati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BAD86E-4CD9-3018-0364-9738978D55D6}"/>
              </a:ext>
            </a:extLst>
          </p:cNvPr>
          <p:cNvSpPr txBox="1"/>
          <p:nvPr/>
        </p:nvSpPr>
        <p:spPr>
          <a:xfrm>
            <a:off x="5652120" y="6309320"/>
            <a:ext cx="1306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Zaključak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Migration: Rolling Upgrade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3347C1-BA26-80FB-1449-F89302DF7980}"/>
              </a:ext>
            </a:extLst>
          </p:cNvPr>
          <p:cNvSpPr txBox="1"/>
          <p:nvPr/>
        </p:nvSpPr>
        <p:spPr>
          <a:xfrm>
            <a:off x="5176178" y="6300028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And </a:t>
            </a:r>
            <a:r>
              <a:rPr lang="de-AT" dirty="0" err="1">
                <a:solidFill>
                  <a:srgbClr val="EF4037"/>
                </a:solidFill>
              </a:rPr>
              <a:t>what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now</a:t>
            </a:r>
            <a:r>
              <a:rPr lang="de-AT" dirty="0">
                <a:solidFill>
                  <a:srgbClr val="EF4037"/>
                </a:solidFill>
              </a:rPr>
              <a:t>?</a:t>
            </a:r>
          </a:p>
        </p:txBody>
      </p:sp>
      <p:pic>
        <p:nvPicPr>
          <p:cNvPr id="8" name="Grafik 7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D6A62B76-C748-1E49-2F65-B090F8D4E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-2259632"/>
            <a:ext cx="9324528" cy="124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9211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AT" sz="2800" b="1" dirty="0">
                <a:solidFill>
                  <a:schemeClr val="bg1"/>
                </a:solidFill>
                <a:latin typeface="Trebuchet MS" pitchFamily="34" charset="0"/>
              </a:rPr>
              <a:t>Migration: Rolling Upgrade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A3347C1-BA26-80FB-1449-F89302DF7980}"/>
              </a:ext>
            </a:extLst>
          </p:cNvPr>
          <p:cNvSpPr txBox="1"/>
          <p:nvPr/>
        </p:nvSpPr>
        <p:spPr>
          <a:xfrm>
            <a:off x="5176178" y="6300028"/>
            <a:ext cx="191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And </a:t>
            </a:r>
            <a:r>
              <a:rPr lang="de-AT" dirty="0" err="1">
                <a:solidFill>
                  <a:srgbClr val="EF4037"/>
                </a:solidFill>
              </a:rPr>
              <a:t>what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now</a:t>
            </a:r>
            <a:r>
              <a:rPr lang="de-AT" dirty="0">
                <a:solidFill>
                  <a:srgbClr val="EF4037"/>
                </a:solidFill>
              </a:rPr>
              <a:t>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A62B76-C748-1E49-2F65-B090F8D4E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0528" y="-12178"/>
            <a:ext cx="9433048" cy="789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9643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iko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496304"/>
            <a:ext cx="3670007" cy="2376264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09315CB-307A-F11B-C1FD-84A22C9B2142}"/>
              </a:ext>
            </a:extLst>
          </p:cNvPr>
          <p:cNvGrpSpPr/>
          <p:nvPr/>
        </p:nvGrpSpPr>
        <p:grpSpPr>
          <a:xfrm>
            <a:off x="4572000" y="1052736"/>
            <a:ext cx="3480767" cy="1368152"/>
            <a:chOff x="4572000" y="1052736"/>
            <a:chExt cx="3480767" cy="1368152"/>
          </a:xfrm>
        </p:grpSpPr>
        <p:sp>
          <p:nvSpPr>
            <p:cNvPr id="4" name="Textfeld 3"/>
            <p:cNvSpPr txBox="1"/>
            <p:nvPr/>
          </p:nvSpPr>
          <p:spPr>
            <a:xfrm>
              <a:off x="5191159" y="1290459"/>
              <a:ext cx="280831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BA" sz="2000" b="1" dirty="0">
                  <a:solidFill>
                    <a:srgbClr val="EF4037"/>
                  </a:solidFill>
                </a:rPr>
                <a:t>HVALA VAM NA PAŽNJI/POZORNOSTI!</a:t>
              </a:r>
              <a:endParaRPr lang="de-AT" sz="2000" b="1" dirty="0">
                <a:solidFill>
                  <a:srgbClr val="EF4037"/>
                </a:solidFill>
              </a:endParaRPr>
            </a:p>
          </p:txBody>
        </p:sp>
        <p:sp>
          <p:nvSpPr>
            <p:cNvPr id="7" name="Ovale Legende 6"/>
            <p:cNvSpPr/>
            <p:nvPr/>
          </p:nvSpPr>
          <p:spPr>
            <a:xfrm>
              <a:off x="4572000" y="1052736"/>
              <a:ext cx="3480767" cy="1368152"/>
            </a:xfrm>
            <a:prstGeom prst="wedgeEllipseCallout">
              <a:avLst>
                <a:gd name="adj1" fmla="val -31793"/>
                <a:gd name="adj2" fmla="val 73248"/>
              </a:avLst>
            </a:prstGeom>
            <a:noFill/>
            <a:ln w="57150">
              <a:solidFill>
                <a:srgbClr val="EF4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8D5E26-75BA-DF0D-DE77-0C8E230ABADB}"/>
              </a:ext>
            </a:extLst>
          </p:cNvPr>
          <p:cNvGrpSpPr/>
          <p:nvPr/>
        </p:nvGrpSpPr>
        <p:grpSpPr>
          <a:xfrm>
            <a:off x="5747370" y="3068960"/>
            <a:ext cx="3073102" cy="1296144"/>
            <a:chOff x="5747370" y="3068960"/>
            <a:chExt cx="3073102" cy="1296144"/>
          </a:xfrm>
        </p:grpSpPr>
        <p:sp>
          <p:nvSpPr>
            <p:cNvPr id="8" name="Ovale Legende 7"/>
            <p:cNvSpPr/>
            <p:nvPr/>
          </p:nvSpPr>
          <p:spPr>
            <a:xfrm flipV="1">
              <a:off x="5747370" y="3068960"/>
              <a:ext cx="2916324" cy="1296144"/>
            </a:xfrm>
            <a:prstGeom prst="wedgeEllipseCallout">
              <a:avLst>
                <a:gd name="adj1" fmla="val -65415"/>
                <a:gd name="adj2" fmla="val 46626"/>
              </a:avLst>
            </a:prstGeom>
            <a:noFill/>
            <a:ln w="57150">
              <a:solidFill>
                <a:srgbClr val="EF40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6012160" y="3356992"/>
              <a:ext cx="28083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BA" sz="3600" b="1" dirty="0">
                  <a:solidFill>
                    <a:srgbClr val="EF4037"/>
                  </a:solidFill>
                  <a:latin typeface="+mj-lt"/>
                </a:rPr>
                <a:t>Pitanja</a:t>
              </a:r>
              <a:r>
                <a:rPr lang="de-AT" sz="3600" b="1" dirty="0">
                  <a:solidFill>
                    <a:srgbClr val="EF4037"/>
                  </a:solidFill>
                  <a:latin typeface="+mj-lt"/>
                </a:rPr>
                <a:t>!?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467544" y="6597352"/>
            <a:ext cx="48965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Illustration</a:t>
            </a:r>
            <a:r>
              <a:rPr lang="de-AT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: La Linea, Osvaldo </a:t>
            </a:r>
            <a:r>
              <a:rPr lang="de-AT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Cavandoli</a:t>
            </a:r>
            <a:r>
              <a:rPr lang="de-AT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 ; Pictures: Oracle Corp., Mike Dietrich, Sinan Petrus Toma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20369" y="2488828"/>
            <a:ext cx="2664296" cy="2308324"/>
          </a:xfrm>
          <a:prstGeom prst="rect">
            <a:avLst/>
          </a:prstGeom>
          <a:solidFill>
            <a:srgbClr val="EF4037"/>
          </a:solidFill>
          <a:ln w="111125">
            <a:solidFill>
              <a:srgbClr val="EF4037"/>
            </a:solidFill>
          </a:ln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Dejan TOPALOVI</a:t>
            </a:r>
            <a:r>
              <a:rPr lang="bs-Latn-BA" b="1" dirty="0">
                <a:solidFill>
                  <a:schemeClr val="bg1"/>
                </a:solidFill>
              </a:rPr>
              <a:t>Ć</a:t>
            </a:r>
          </a:p>
          <a:p>
            <a:r>
              <a:rPr lang="bs-Latn-BA" dirty="0">
                <a:solidFill>
                  <a:schemeClr val="bg1"/>
                </a:solidFill>
              </a:rPr>
              <a:t>Oracle Consultant</a:t>
            </a:r>
            <a:br>
              <a:rPr lang="bs-Latn-BA" dirty="0">
                <a:solidFill>
                  <a:schemeClr val="bg1"/>
                </a:solidFill>
              </a:rPr>
            </a:br>
            <a:r>
              <a:rPr lang="bs-Latn-BA" dirty="0">
                <a:solidFill>
                  <a:schemeClr val="bg1"/>
                </a:solidFill>
              </a:rPr>
              <a:t>ORACON GmbH</a:t>
            </a:r>
          </a:p>
          <a:p>
            <a:endParaRPr lang="bs-Latn-BA" dirty="0">
              <a:solidFill>
                <a:schemeClr val="bg1"/>
              </a:solidFill>
            </a:endParaRPr>
          </a:p>
          <a:p>
            <a:r>
              <a:rPr lang="bs-Latn-BA" dirty="0">
                <a:solidFill>
                  <a:schemeClr val="bg1"/>
                </a:solidFill>
              </a:rPr>
              <a:t>+43 650 305 45 45</a:t>
            </a:r>
          </a:p>
          <a:p>
            <a:r>
              <a:rPr lang="bs-Latn-BA" dirty="0">
                <a:solidFill>
                  <a:schemeClr val="bg1"/>
                </a:solidFill>
              </a:rPr>
              <a:t>dejan</a:t>
            </a:r>
            <a:r>
              <a:rPr lang="de-DE" dirty="0">
                <a:solidFill>
                  <a:schemeClr val="bg1"/>
                </a:solidFill>
              </a:rPr>
              <a:t>@</a:t>
            </a:r>
            <a:r>
              <a:rPr lang="de-DE" dirty="0" err="1">
                <a:solidFill>
                  <a:schemeClr val="bg1"/>
                </a:solidFill>
              </a:rPr>
              <a:t>oracon.at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https://oracon.at</a:t>
            </a:r>
            <a:endParaRPr lang="bs-Latn-BA" dirty="0"/>
          </a:p>
          <a:p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077C35B-74C1-CFDE-C8CD-823CCA5A3714}"/>
              </a:ext>
            </a:extLst>
          </p:cNvPr>
          <p:cNvSpPr txBox="1"/>
          <p:nvPr/>
        </p:nvSpPr>
        <p:spPr>
          <a:xfrm>
            <a:off x="6170359" y="630002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END</a:t>
            </a:r>
          </a:p>
        </p:txBody>
      </p:sp>
    </p:spTree>
    <p:extLst>
      <p:ext uri="{BB962C8B-B14F-4D97-AF65-F5344CB8AC3E}">
        <p14:creationId xmlns:p14="http://schemas.microsoft.com/office/powerpoint/2010/main" val="2053144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5D2AAE-5C9C-D0ED-5596-57EB0F1C33C3}"/>
              </a:ext>
            </a:extLst>
          </p:cNvPr>
          <p:cNvSpPr txBox="1"/>
          <p:nvPr/>
        </p:nvSpPr>
        <p:spPr>
          <a:xfrm>
            <a:off x="2195737" y="1700808"/>
            <a:ext cx="341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4000" b="1" dirty="0">
                <a:solidFill>
                  <a:srgbClr val="FF0000"/>
                </a:solidFill>
              </a:rPr>
              <a:t>Šta je DWH!? </a:t>
            </a:r>
            <a:endParaRPr lang="de-AT" sz="4000" b="1" dirty="0">
              <a:solidFill>
                <a:srgbClr val="FF00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8C6905-55A5-E390-10D1-6DEA8E7E943A}"/>
              </a:ext>
            </a:extLst>
          </p:cNvPr>
          <p:cNvSpPr txBox="1"/>
          <p:nvPr/>
        </p:nvSpPr>
        <p:spPr>
          <a:xfrm>
            <a:off x="3033335" y="3197860"/>
            <a:ext cx="31948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4000" b="1" dirty="0">
                <a:solidFill>
                  <a:schemeClr val="accent4">
                    <a:lumMod val="75000"/>
                  </a:schemeClr>
                </a:solidFill>
              </a:rPr>
              <a:t>Kolika baza je </a:t>
            </a:r>
            <a:br>
              <a:rPr lang="de-AT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BA" sz="4000" b="1" dirty="0">
                <a:solidFill>
                  <a:schemeClr val="accent4">
                    <a:lumMod val="75000"/>
                  </a:schemeClr>
                </a:solidFill>
              </a:rPr>
              <a:t>VELIKA baza!?</a:t>
            </a:r>
            <a:endParaRPr lang="de-AT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9887556-BD08-FA71-72AB-5F1DACFD0C7D}"/>
              </a:ext>
            </a:extLst>
          </p:cNvPr>
          <p:cNvSpPr txBox="1"/>
          <p:nvPr/>
        </p:nvSpPr>
        <p:spPr>
          <a:xfrm>
            <a:off x="2627785" y="2449334"/>
            <a:ext cx="341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Šta je Load!? </a:t>
            </a:r>
            <a:endParaRPr lang="de-AT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62B5D45-E9AD-8ABC-BEB0-7ABD954C5CD1}"/>
              </a:ext>
            </a:extLst>
          </p:cNvPr>
          <p:cNvSpPr txBox="1"/>
          <p:nvPr/>
        </p:nvSpPr>
        <p:spPr>
          <a:xfrm>
            <a:off x="5054879" y="630932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Agenda</a:t>
            </a:r>
          </a:p>
        </p:txBody>
      </p:sp>
    </p:spTree>
    <p:extLst>
      <p:ext uri="{BB962C8B-B14F-4D97-AF65-F5344CB8AC3E}">
        <p14:creationId xmlns:p14="http://schemas.microsoft.com/office/powerpoint/2010/main" val="4220069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korak: Pronaći loš SQL upit</a:t>
            </a:r>
            <a:r>
              <a:rPr lang="de-AT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i </a:t>
            </a:r>
            <a:r>
              <a:rPr lang="de-AT" sz="26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optimirati</a:t>
            </a:r>
            <a:r>
              <a:rPr lang="de-AT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sz="2600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ga</a:t>
            </a: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!</a:t>
            </a:r>
            <a:endParaRPr lang="hr-BA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Agenda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6212FC-E892-7D66-D5FE-E8BC9041DD32}"/>
              </a:ext>
            </a:extLst>
          </p:cNvPr>
          <p:cNvSpPr txBox="1"/>
          <p:nvPr/>
        </p:nvSpPr>
        <p:spPr>
          <a:xfrm>
            <a:off x="5364088" y="6309320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1. </a:t>
            </a:r>
            <a:r>
              <a:rPr lang="de-AT" dirty="0" err="1">
                <a:solidFill>
                  <a:srgbClr val="EF4037"/>
                </a:solidFill>
              </a:rPr>
              <a:t>korak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97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korak: </a:t>
            </a:r>
            <a:r>
              <a:rPr lang="hr-BA" sz="2600" strike="sngStrike" dirty="0">
                <a:solidFill>
                  <a:srgbClr val="FF0000"/>
                </a:solidFill>
                <a:latin typeface="Trebuchet MS" panose="020B0603020202020204" pitchFamily="34" charset="0"/>
              </a:rPr>
              <a:t>Pronaći loš SQL upit!</a:t>
            </a:r>
            <a:endParaRPr lang="hr-BA" strike="sngStrike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Agenda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6212FC-E892-7D66-D5FE-E8BC9041DD32}"/>
              </a:ext>
            </a:extLst>
          </p:cNvPr>
          <p:cNvSpPr txBox="1"/>
          <p:nvPr/>
        </p:nvSpPr>
        <p:spPr>
          <a:xfrm>
            <a:off x="5004048" y="6309320"/>
            <a:ext cx="134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10 </a:t>
            </a:r>
            <a:r>
              <a:rPr lang="de-AT" dirty="0" err="1">
                <a:solidFill>
                  <a:srgbClr val="EF4037"/>
                </a:solidFill>
              </a:rPr>
              <a:t>koraka</a:t>
            </a:r>
            <a:endParaRPr lang="de-AT" dirty="0">
              <a:solidFill>
                <a:srgbClr val="EF4037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9BBC49-BE96-3DB0-0A6E-CDF955185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4" y="1400035"/>
            <a:ext cx="3678969" cy="35225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B065BC-839A-83F8-37C1-17EC3B477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93" y="1565815"/>
            <a:ext cx="3442409" cy="3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Definicija problema i postavljanje cilja</a:t>
            </a:r>
            <a:endParaRPr lang="hr-BA" dirty="0"/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Analiza trenutnog stanja i fokusiranje na kritične dijelove</a:t>
            </a:r>
          </a:p>
          <a:p>
            <a:pPr marL="514350" indent="-514350">
              <a:buFont typeface="+mj-lt"/>
              <a:buAutoNum type="arabicPeriod"/>
            </a:pPr>
            <a:r>
              <a:rPr lang="de-AT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B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rute force sa hardverom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zmjene u bazi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AT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I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zmjene u aplikaciji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RAC vs. non-RAC </a:t>
            </a:r>
            <a:endParaRPr lang="de-AT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AT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Paralel</a:t>
            </a:r>
            <a:r>
              <a:rPr lang="de-AT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vs. </a:t>
            </a:r>
            <a:r>
              <a:rPr lang="de-AT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serial</a:t>
            </a:r>
            <a:endParaRPr lang="hr-BA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AT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R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egulacija procesa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Bugovi sa CLOB, sa Linuxom, sa Mviews</a:t>
            </a:r>
          </a:p>
          <a:p>
            <a:pPr marL="514350" indent="-514350">
              <a:buFont typeface="+mj-lt"/>
              <a:buAutoNum type="arabicPeriod"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Statistike</a:t>
            </a:r>
          </a:p>
          <a:p>
            <a:pPr marL="514350" indent="-514350">
              <a:buFont typeface="+mj-lt"/>
              <a:buAutoNum type="arabicPeriod"/>
            </a:pPr>
            <a:endParaRPr lang="hr-BA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10 koraka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6212FC-E892-7D66-D5FE-E8BC9041DD32}"/>
              </a:ext>
            </a:extLst>
          </p:cNvPr>
          <p:cNvSpPr txBox="1"/>
          <p:nvPr/>
        </p:nvSpPr>
        <p:spPr>
          <a:xfrm>
            <a:off x="5724128" y="6309320"/>
            <a:ext cx="104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Teaser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22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923330"/>
          </a:xfr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DBMS_STATS.SET_TABLE_PREFS(&lt;</a:t>
            </a:r>
            <a:r>
              <a:rPr lang="de-A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table_owner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&gt;, &lt;</a:t>
            </a:r>
            <a:r>
              <a:rPr lang="de-AT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table_name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&gt;,</a:t>
            </a:r>
            <a:b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 '</a:t>
            </a:r>
            <a:r>
              <a:rPr lang="de-AT" sz="1800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APPROXIMATE_NDV_ALGORITHM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  <a:br>
              <a:rPr lang="de-AT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               '</a:t>
            </a:r>
            <a:r>
              <a:rPr lang="de-AT" sz="18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HYPERLOGLOG</a:t>
            </a:r>
            <a:r>
              <a:rPr lang="de-AT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r>
              <a:rPr lang="hr-BA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hr-BA" sz="2800" b="1" dirty="0">
                <a:solidFill>
                  <a:schemeClr val="bg1"/>
                </a:solidFill>
                <a:latin typeface="Trebuchet MS" pitchFamily="34" charset="0"/>
              </a:rPr>
              <a:t>Teaser!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76212FC-E892-7D66-D5FE-E8BC9041DD32}"/>
              </a:ext>
            </a:extLst>
          </p:cNvPr>
          <p:cNvSpPr txBox="1"/>
          <p:nvPr/>
        </p:nvSpPr>
        <p:spPr>
          <a:xfrm>
            <a:off x="3203848" y="6309320"/>
            <a:ext cx="39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de-AT" dirty="0" err="1">
                <a:solidFill>
                  <a:srgbClr val="EF4037"/>
                </a:solidFill>
              </a:rPr>
              <a:t>Definicija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problema</a:t>
            </a:r>
            <a:r>
              <a:rPr lang="de-AT" dirty="0">
                <a:solidFill>
                  <a:srgbClr val="EF4037"/>
                </a:solidFill>
              </a:rPr>
              <a:t> i </a:t>
            </a:r>
            <a:r>
              <a:rPr lang="de-AT" dirty="0" err="1">
                <a:solidFill>
                  <a:srgbClr val="EF4037"/>
                </a:solidFill>
              </a:rPr>
              <a:t>postavljanje</a:t>
            </a:r>
            <a:r>
              <a:rPr lang="de-AT" dirty="0">
                <a:solidFill>
                  <a:srgbClr val="EF4037"/>
                </a:solidFill>
              </a:rPr>
              <a:t> </a:t>
            </a:r>
            <a:r>
              <a:rPr lang="de-AT" dirty="0" err="1">
                <a:solidFill>
                  <a:srgbClr val="EF4037"/>
                </a:solidFill>
              </a:rPr>
              <a:t>cilja</a:t>
            </a:r>
            <a:endParaRPr lang="de-AT" dirty="0">
              <a:solidFill>
                <a:srgbClr val="EF4037"/>
              </a:solidFill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9C4290C-19FB-C8E7-41AA-B0BCD47C34AE}"/>
              </a:ext>
            </a:extLst>
          </p:cNvPr>
          <p:cNvSpPr txBox="1">
            <a:spLocks/>
          </p:cNvSpPr>
          <p:nvPr/>
        </p:nvSpPr>
        <p:spPr>
          <a:xfrm>
            <a:off x="457200" y="938337"/>
            <a:ext cx="8229600" cy="612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ALTER TABLE bigTable 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ALLOCATE EXTENT (SIZE 256G)</a:t>
            </a:r>
            <a:r>
              <a:rPr lang="hr-B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0736C62-E012-AAD0-11CC-159B9A6BFF15}"/>
              </a:ext>
            </a:extLst>
          </p:cNvPr>
          <p:cNvSpPr txBox="1"/>
          <p:nvPr/>
        </p:nvSpPr>
        <p:spPr>
          <a:xfrm>
            <a:off x="457201" y="1772816"/>
            <a:ext cx="82296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srvctl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FMPPROD -service FMPXMLIMP</a:t>
            </a:r>
          </a:p>
          <a:p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 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preferred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exadatadb1 -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available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exadatadb2 -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failback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YES -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clbgoal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LONG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FA82FF-0077-094A-5A1C-9D3159D2A77A}"/>
              </a:ext>
            </a:extLst>
          </p:cNvPr>
          <p:cNvSpPr txBox="1"/>
          <p:nvPr/>
        </p:nvSpPr>
        <p:spPr>
          <a:xfrm>
            <a:off x="429683" y="4011451"/>
            <a:ext cx="8257117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Bug 29331209 - performance issue in </a:t>
            </a:r>
            <a:r>
              <a:rPr lang="en-US" dirty="0" err="1"/>
              <a:t>SecureFiles</a:t>
            </a:r>
            <a:r>
              <a:rPr lang="en-US" dirty="0"/>
              <a:t> high redo generation, </a:t>
            </a:r>
            <a:br>
              <a:rPr lang="hr-BA" dirty="0"/>
            </a:br>
            <a:r>
              <a:rPr lang="en-US" dirty="0"/>
              <a:t>and performance degradation (Doc ID 29331209.8)</a:t>
            </a:r>
            <a:endParaRPr lang="hr-BA" dirty="0"/>
          </a:p>
          <a:p>
            <a:r>
              <a:rPr lang="de-AT" dirty="0" err="1"/>
              <a:t>Materialized</a:t>
            </a:r>
            <a:r>
              <a:rPr lang="de-AT" dirty="0"/>
              <a:t> View Refresh </a:t>
            </a:r>
            <a:r>
              <a:rPr lang="de-AT" dirty="0" err="1"/>
              <a:t>Statistics</a:t>
            </a:r>
            <a:r>
              <a:rPr lang="de-AT" dirty="0"/>
              <a:t> </a:t>
            </a:r>
            <a:r>
              <a:rPr lang="de-AT" dirty="0" err="1"/>
              <a:t>Causing</a:t>
            </a:r>
            <a:r>
              <a:rPr lang="de-AT" dirty="0"/>
              <a:t> High CPU and Logical Reads (Doc ID 2764909.1)</a:t>
            </a:r>
          </a:p>
          <a:p>
            <a:r>
              <a:rPr lang="de-AT" dirty="0"/>
              <a:t>31134022.8 - Bug 31134022 - Records In DBA_MVREF_RUN_STATS Are Not </a:t>
            </a:r>
            <a:r>
              <a:rPr lang="de-AT" dirty="0" err="1"/>
              <a:t>Purged</a:t>
            </a:r>
            <a:endParaRPr lang="hr-BA" dirty="0"/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Bug 29450273 : PGA MEMORY LEAK ON BINARY XMLTYPE EXTRACT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4854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7340" y="764704"/>
            <a:ext cx="8229600" cy="504056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Koji </a:t>
            </a:r>
            <a:r>
              <a:rPr lang="de-DE" sz="5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poslovni</a:t>
            </a:r>
            <a:r>
              <a:rPr lang="de-DE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5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proces</a:t>
            </a: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je u pitanju?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Financial Services Analytical Reporting (</a:t>
            </a:r>
            <a:r>
              <a:rPr lang="hr-B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FSAR</a:t>
            </a: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Fund Management Program (</a:t>
            </a:r>
            <a:r>
              <a:rPr lang="hr-BA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FMP</a:t>
            </a: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Koji je rizik u pitanju, ukoliko se ne problem ne riješi?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„time to market” predug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Koji cilj je zadovoljavajući i uz koje resurse?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Koliki „time to market” je zadovoljavajući za „decision makere”? </a:t>
            </a:r>
            <a:b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</a:b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FSAR: 2 h</a:t>
            </a:r>
            <a:b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</a:br>
            <a:r>
              <a:rPr lang="hr-BA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FMP: 20 minuta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Koliko vremena je na raspolaganju i sa kojom opremom/tehnikom i budžetom?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Bez limita za budžet (eh kad bi svi klijenti bili ovakvi...)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Nabavka novog hardvera već isplanirana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Na raspolaganju po jedna osoba iz svakog tima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BA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Okvirni rok: 3 mjeseca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Odgovorne osobe? </a:t>
            </a:r>
            <a:r>
              <a:rPr lang="hr-B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Koje osobe su zadužene/odgovorne za određene tehnologije i područja?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Ko stoji na raspolaganju i u kojem periodu?</a:t>
            </a: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pt-BR" sz="2800" b="1" dirty="0">
                <a:solidFill>
                  <a:schemeClr val="bg1"/>
                </a:solidFill>
                <a:latin typeface="Trebuchet MS" pitchFamily="34" charset="0"/>
              </a:rPr>
              <a:t>Definicija problema i postavljanje cilja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C0E960-7769-01B7-F10C-F7E2A49DE279}"/>
              </a:ext>
            </a:extLst>
          </p:cNvPr>
          <p:cNvSpPr txBox="1"/>
          <p:nvPr/>
        </p:nvSpPr>
        <p:spPr>
          <a:xfrm>
            <a:off x="4067944" y="6309320"/>
            <a:ext cx="272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Analiza trenutnog stanja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4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3277"/>
            <a:ext cx="8229600" cy="4525963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Koji </a:t>
            </a:r>
            <a:r>
              <a:rPr lang="de-DE" sz="5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tehni</a:t>
            </a: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č</a:t>
            </a:r>
            <a:r>
              <a:rPr lang="de-DE" sz="5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ki</a:t>
            </a:r>
            <a:r>
              <a:rPr lang="de-DE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sz="5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proces</a:t>
            </a: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, odnosno k</a:t>
            </a: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oje tehnologije i alati su u pitanju?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FSAR: </a:t>
            </a: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unos i obrada CSV datoteka;</a:t>
            </a: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 na Dell serverima; RAC; 3rd party Java app na Tomcatu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FMP: </a:t>
            </a: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unos i obrada XML datoteka; IBM P7; Single instance; UC4 scheduler</a:t>
            </a:r>
            <a:endParaRPr lang="hr-BA" sz="34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Kad se izvršava i koliko dugo traje?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FSAR: 16-17 h na kraju mjeseca, ostalim danima 2 h; „Load size” od 15-ak GB do 250-300 GB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FMP: 3-4 h svakim radnim danom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Da li je i šta već obavljeno sa namjerom da se problem riješi?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Novi hardver naručen već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hr-BA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Programeri pokušali sa optimizacijom pojedinačnih SQL upita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Fokus na najkritičnije dijelove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BA" sz="5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Planiranje tehničkih izmjena</a:t>
            </a:r>
          </a:p>
          <a:p>
            <a:pPr>
              <a:buFont typeface="Wingdings" panose="05000000000000000000" pitchFamily="2" charset="2"/>
              <a:buChar char="§"/>
            </a:pPr>
            <a:endParaRPr lang="hr-BA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075240" cy="70609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Analiza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trenutnog</a:t>
            </a:r>
            <a:r>
              <a:rPr lang="en-US" sz="2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rebuchet MS" pitchFamily="34" charset="0"/>
              </a:rPr>
              <a:t>stanja</a:t>
            </a:r>
            <a:endParaRPr lang="de-AT" sz="2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0C0E960-7769-01B7-F10C-F7E2A49DE279}"/>
              </a:ext>
            </a:extLst>
          </p:cNvPr>
          <p:cNvSpPr txBox="1"/>
          <p:nvPr/>
        </p:nvSpPr>
        <p:spPr>
          <a:xfrm>
            <a:off x="4139952" y="6309320"/>
            <a:ext cx="283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olidFill>
                  <a:srgbClr val="EF4037"/>
                </a:solidFill>
              </a:rPr>
              <a:t>→ </a:t>
            </a:r>
            <a:r>
              <a:rPr lang="hr-BA" dirty="0">
                <a:solidFill>
                  <a:srgbClr val="EF4037"/>
                </a:solidFill>
              </a:rPr>
              <a:t>Brute force sa hardverom</a:t>
            </a:r>
            <a:endParaRPr lang="de-AT" dirty="0">
              <a:solidFill>
                <a:srgbClr val="EF40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34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layout za prezentacij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 za prezentaciju</Template>
  <TotalTime>0</TotalTime>
  <Words>1819</Words>
  <Application>Microsoft Office PowerPoint</Application>
  <PresentationFormat>Bildschirmpräsentation (4:3)</PresentationFormat>
  <Paragraphs>244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Trebuchet MS</vt:lpstr>
      <vt:lpstr>Wingdings</vt:lpstr>
      <vt:lpstr>layout za prezentaciju</vt:lpstr>
      <vt:lpstr>About me</vt:lpstr>
      <vt:lpstr>Optimizacija unosa podataka u DWH u 10 koraka</vt:lpstr>
      <vt:lpstr>PowerPoint-Präsentation</vt:lpstr>
      <vt:lpstr>Agenda</vt:lpstr>
      <vt:lpstr>Agenda</vt:lpstr>
      <vt:lpstr>10 koraka</vt:lpstr>
      <vt:lpstr>Teaser!</vt:lpstr>
      <vt:lpstr>Definicija problema i postavljanje cilja</vt:lpstr>
      <vt:lpstr>Analiza trenutnog stanja</vt:lpstr>
      <vt:lpstr>Brute force sa hardverom</vt:lpstr>
      <vt:lpstr>Izmjene u bazi</vt:lpstr>
      <vt:lpstr>Izmjene u aplikaciji - FSAR</vt:lpstr>
      <vt:lpstr>Izmjene u aplikaciji - FSAR</vt:lpstr>
      <vt:lpstr>Izmjene u aplikaciji - FMP</vt:lpstr>
      <vt:lpstr>RAC vs. non-RAC</vt:lpstr>
      <vt:lpstr>Paralel vs. serial</vt:lpstr>
      <vt:lpstr>Regulacija procesa</vt:lpstr>
      <vt:lpstr>Bugovi</vt:lpstr>
      <vt:lpstr>Statistike</vt:lpstr>
      <vt:lpstr>Rezultati</vt:lpstr>
      <vt:lpstr>Migration: Rolling Upgrade</vt:lpstr>
      <vt:lpstr>Migration: Rolling Upgrade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Tanja Topalovic</dc:creator>
  <cp:lastModifiedBy>Dejan Topalovic ORACON GmbH - Oracle Consulting</cp:lastModifiedBy>
  <cp:revision>494</cp:revision>
  <dcterms:created xsi:type="dcterms:W3CDTF">2017-05-15T09:52:57Z</dcterms:created>
  <dcterms:modified xsi:type="dcterms:W3CDTF">2023-10-20T23:12:05Z</dcterms:modified>
</cp:coreProperties>
</file>